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849" r:id="rId2"/>
    <p:sldId id="2819" r:id="rId3"/>
    <p:sldId id="2820" r:id="rId4"/>
    <p:sldId id="2821" r:id="rId5"/>
    <p:sldId id="2715" r:id="rId6"/>
    <p:sldId id="2718" r:id="rId7"/>
    <p:sldId id="2723" r:id="rId8"/>
    <p:sldId id="2823" r:id="rId9"/>
    <p:sldId id="2848" r:id="rId10"/>
    <p:sldId id="2745" r:id="rId11"/>
    <p:sldId id="2872" r:id="rId12"/>
    <p:sldId id="2851" r:id="rId13"/>
    <p:sldId id="2880" r:id="rId14"/>
    <p:sldId id="2758" r:id="rId15"/>
    <p:sldId id="2850" r:id="rId16"/>
    <p:sldId id="2757" r:id="rId17"/>
    <p:sldId id="2778" r:id="rId18"/>
    <p:sldId id="2852" r:id="rId19"/>
    <p:sldId id="2853" r:id="rId20"/>
    <p:sldId id="2856" r:id="rId21"/>
    <p:sldId id="2854" r:id="rId22"/>
    <p:sldId id="2760" r:id="rId23"/>
    <p:sldId id="2776" r:id="rId24"/>
    <p:sldId id="2780" r:id="rId25"/>
    <p:sldId id="2779" r:id="rId26"/>
    <p:sldId id="2881" r:id="rId27"/>
    <p:sldId id="2883" r:id="rId28"/>
    <p:sldId id="2882" r:id="rId29"/>
    <p:sldId id="2884" r:id="rId30"/>
    <p:sldId id="2772" r:id="rId31"/>
    <p:sldId id="2746" r:id="rId32"/>
    <p:sldId id="2878" r:id="rId33"/>
    <p:sldId id="2879" r:id="rId34"/>
    <p:sldId id="2803" r:id="rId35"/>
    <p:sldId id="2826" r:id="rId36"/>
    <p:sldId id="2873" r:id="rId37"/>
    <p:sldId id="2874" r:id="rId38"/>
    <p:sldId id="2846" r:id="rId39"/>
    <p:sldId id="2875" r:id="rId40"/>
    <p:sldId id="2844" r:id="rId41"/>
    <p:sldId id="2870" r:id="rId42"/>
    <p:sldId id="2862" r:id="rId43"/>
    <p:sldId id="2871" r:id="rId44"/>
    <p:sldId id="2869" r:id="rId45"/>
    <p:sldId id="2863" r:id="rId46"/>
    <p:sldId id="2864" r:id="rId47"/>
    <p:sldId id="2866" r:id="rId48"/>
    <p:sldId id="2847" r:id="rId49"/>
    <p:sldId id="2876" r:id="rId50"/>
    <p:sldId id="287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38D40-7C3B-B73E-D5D9-4F318D0A037D}" name="Casey Myers" initials="CM" userId="S::00115432@uwa.edu.au::417c6394-add3-4f72-81c9-e4faea450697" providerId="AD"/>
  <p188:author id="{01DFDB4F-BEAB-54BF-8705-5B0EEFF291D5}" name="Pascal Elahi" initials="" userId="S::00091918@uwa.edu.au::e4023f25-83f5-4047-81fe-a878579ce35a" providerId="AD"/>
  <p188:author id="{79322A56-7233-8A8A-1435-F6317F924C69}" name="Elahi, Pascal (Pawsey, Kensington WA)" initials="" userId="S::ela017@csiro.au::f0f321ad-18fd-4d96-b0b2-4684db02b9d0" providerId="AD"/>
  <p188:author id="{F8CCA27D-C5AC-C907-9B7E-02827C479A3E}" name="Edric Matwiejew" initials="" userId="S::00100880@uwa.edu.au::cc5af19d-a075-4431-8874-5c3417d2c44a" providerId="AD"/>
  <p188:author id="{D671AD98-D005-FA15-941A-F8A576079A4B}" name="Matwiejew, Edric (Pawsey, Kensington WA)" initials="EM" userId="S::mat344@csiro.au::ac9c422c-4475-4b87-96d4-7fa5809dc5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/>
    <p:restoredTop sz="87099"/>
  </p:normalViewPr>
  <p:slideViewPr>
    <p:cSldViewPr snapToGrid="0">
      <p:cViewPr varScale="1">
        <p:scale>
          <a:sx n="97" d="100"/>
          <a:sy n="97" d="100"/>
        </p:scale>
        <p:origin x="24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A33B1-319E-8244-AAE2-6A865CD1855B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B7BFC-9C98-1C42-8DA1-0D28C3E48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5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5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309B-96F0-CECD-CC31-20A5A7EF4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92B6D-B8A5-1B22-681D-E3FB9DC3C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FD018-8DE5-C315-8227-F8E70C0B3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BA392-B6A7-BB6D-35D4-A04DA76DD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8A54F-2799-DD91-046D-5E4B5D49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88B81-C65D-51E2-2CBE-A9325E01E2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C864B-52B6-722A-51E6-2AD6B9EF9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F18EC-26F6-4D15-CD3F-75480017A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42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E5AF2-A262-902A-3B4E-A54F2F4B8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9D1D5-6179-EB32-98E7-2C0B4C11C7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665824-DFEF-7B9C-6988-DC1A57446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053DB-35CF-86A6-21ED-54483EA44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369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 plot showing effects of phase.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368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958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022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79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976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175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09404-0E3D-9D0E-5FAE-21D22941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5A028-F820-7679-0E6F-0E726A8B3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BA7F9-1DF5-63CE-A3DA-617C122DA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86A75-D58B-CD50-5C16-AE3DC569CE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3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387D5-7C3B-9795-DDB9-BFF95B4CD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FDE75-40AF-F1E7-B87D-5E624F311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26499-14BE-7BF5-E0F3-EBACD412A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976A4-5097-410A-E329-8E6577538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56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5BBF0-A7BE-61A1-0A58-17018A9F9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2C3E9-450A-D2B8-AF64-DC60EB304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2C17FA-3DBB-F8AE-D0E6-C12385EC6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62F04-21FA-024D-6276-265DFC00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129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1BCB8-62B6-1A6F-CD69-EBD85281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D46A1-BF86-91DD-402E-15B760C5D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43B3B-60AE-FA9E-3AC8-4CB72C37C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0B6F2-3DCD-71F9-6F4B-E640135F2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80B25-4F59-7444-862C-EA8BF43ECF2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73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83CE8-C79E-2934-6C87-50BC6549C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6AE4D-DE74-4829-896F-425CD3248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99002-4CD9-F50B-0782-313487D91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F9530-CB89-8ED6-49E9-99F1174BB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4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42DCC-2864-0D3C-8BA1-2A70AFD40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6EC6F-52B6-D72F-8F46-5D3FE313E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286774-7470-DABB-090A-3EBD67617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08141-CA35-505A-39C5-D45AA2BDA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0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 taken from: https://</a:t>
            </a:r>
            <a:r>
              <a:rPr lang="en-GB" err="1"/>
              <a:t>medium.com</a:t>
            </a:r>
            <a:r>
              <a:rPr lang="en-GB"/>
              <a:t>/@</a:t>
            </a:r>
            <a:r>
              <a:rPr lang="en-GB" err="1"/>
              <a:t>quantum_wa</a:t>
            </a:r>
            <a:r>
              <a:rPr lang="en-GB"/>
              <a:t>/quantum-annealing-cdb129e96601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0752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44A4A-E128-E6FA-9A03-8A8877CFF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12842D-3849-7FBE-514A-B27E9FFD7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33A69-11F5-37AF-B043-6A8ABE08DB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 taken from: https://</a:t>
            </a:r>
            <a:r>
              <a:rPr lang="en-GB" err="1"/>
              <a:t>medium.com</a:t>
            </a:r>
            <a:r>
              <a:rPr lang="en-GB"/>
              <a:t>/@</a:t>
            </a:r>
            <a:r>
              <a:rPr lang="en-GB" err="1"/>
              <a:t>quantum_wa</a:t>
            </a:r>
            <a:r>
              <a:rPr lang="en-GB"/>
              <a:t>/quantum-annealing-cdb129e96601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AD438-1206-1E05-E1C5-ED1C243A0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45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9030B-97A3-18F9-01F5-207732CA6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EFD54-1776-1361-A480-EABC4A97D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0BF5B-29CA-0136-6C74-0915228B3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08548-B3EA-0E67-D164-C13EC69C3D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9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72FA5-5FA1-544E-9387-34BB5F9402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06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75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72FA5-5FA1-544E-9387-34BB5F9402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727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0895E-2426-3FA5-2F39-CDD42744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4B33C-693D-AA6E-2744-7B6619149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92BA7-966F-03DE-B9B3-DD9E4C7E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F2E8B-33C9-8846-38B8-9023AB788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972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5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2527A-F7DB-4317-FC58-0E4FA8B4B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C3C5B6-2308-FFC4-D1C6-854CF2140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87053-7517-568F-87B7-1323B809C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CA65F-451C-B28E-015C-8F7DB4A5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B7BFC-9C98-1C42-8DA1-0D28C3E48D6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46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E780F7-7877-6D45-AB6F-BA552F2E7B58}"/>
              </a:ext>
            </a:extLst>
          </p:cNvPr>
          <p:cNvSpPr/>
          <p:nvPr userDrawn="1"/>
        </p:nvSpPr>
        <p:spPr>
          <a:xfrm>
            <a:off x="-9939" y="-9939"/>
            <a:ext cx="646043" cy="687787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922" y="275362"/>
            <a:ext cx="10857878" cy="10366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B7AD72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2" y="1398276"/>
            <a:ext cx="10857878" cy="5040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B7C0C-97FA-894E-B525-2316F8B15A00}"/>
              </a:ext>
            </a:extLst>
          </p:cNvPr>
          <p:cNvSpPr txBox="1"/>
          <p:nvPr userDrawn="1"/>
        </p:nvSpPr>
        <p:spPr>
          <a:xfrm>
            <a:off x="-2693" y="6389199"/>
            <a:ext cx="63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16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sz="140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DE4B3E-7C0E-D942-8F0C-7460772AE4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1541426" y="2342959"/>
            <a:ext cx="3669006" cy="351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4DE3FC-4946-6A4C-AA55-18383BA10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341"/>
          <a:stretch/>
        </p:blipFill>
        <p:spPr>
          <a:xfrm>
            <a:off x="118016" y="130247"/>
            <a:ext cx="390132" cy="4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96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ity&#10;&#10;Description automatically generated">
            <a:extLst>
              <a:ext uri="{FF2B5EF4-FFF2-40B4-BE49-F238E27FC236}">
                <a16:creationId xmlns:a16="http://schemas.microsoft.com/office/drawing/2014/main" id="{EC551DAB-BFC5-71B3-B8E9-D411F84A0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521A2-CB63-FDC1-CAC0-AF09830D0EE1}"/>
              </a:ext>
            </a:extLst>
          </p:cNvPr>
          <p:cNvSpPr/>
          <p:nvPr userDrawn="1"/>
        </p:nvSpPr>
        <p:spPr>
          <a:xfrm>
            <a:off x="0" y="2418080"/>
            <a:ext cx="12192000" cy="443992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31261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504314"/>
            <a:ext cx="8623300" cy="245198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1" i="0">
                <a:solidFill>
                  <a:srgbClr val="D4C89E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title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994400"/>
            <a:ext cx="5880100" cy="411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D8521C-C101-5241-A8AE-A3A0319B26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0523" y="5683568"/>
            <a:ext cx="2725923" cy="77096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1C3715-E8D7-DE4E-B1F5-3BFC4D98CD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1724"/>
            <a:ext cx="1892300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PAWSEY SUPERCOMPUTING CENTRE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3345524-DA77-DC46-859D-6D3B973F5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2100" y="451724"/>
            <a:ext cx="1892300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BASED ON OUR ANNUAL REPORT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566E94-CE40-7644-88D1-4082C98EB4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451724"/>
            <a:ext cx="1892300" cy="87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PAWSEY.ORG.AU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38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608" y="275362"/>
            <a:ext cx="6251712" cy="10366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B7AD72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609" y="1380365"/>
            <a:ext cx="6251712" cy="5008834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8417E-1A91-8343-B36E-825478BFD4CD}"/>
              </a:ext>
            </a:extLst>
          </p:cNvPr>
          <p:cNvSpPr/>
          <p:nvPr userDrawn="1"/>
        </p:nvSpPr>
        <p:spPr>
          <a:xfrm>
            <a:off x="-9939" y="-9939"/>
            <a:ext cx="646043" cy="687787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0C162-4C71-0142-A57D-4D1C17F95405}"/>
              </a:ext>
            </a:extLst>
          </p:cNvPr>
          <p:cNvSpPr txBox="1"/>
          <p:nvPr userDrawn="1"/>
        </p:nvSpPr>
        <p:spPr>
          <a:xfrm>
            <a:off x="-2693" y="6389199"/>
            <a:ext cx="63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16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sz="140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6D34FAF-9F33-404E-9AD8-DACA7CB0D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541426" y="2342959"/>
            <a:ext cx="3669006" cy="351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193E49E-A3D9-4247-BA3D-66D2ADA44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341"/>
          <a:stretch/>
        </p:blipFill>
        <p:spPr>
          <a:xfrm>
            <a:off x="118016" y="130247"/>
            <a:ext cx="390132" cy="41390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922A68-578A-6548-8F99-505CE3495F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103" y="-9525"/>
            <a:ext cx="4311258" cy="6867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2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7" y="275362"/>
            <a:ext cx="11446565" cy="10366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B7AD72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49" y="1387921"/>
            <a:ext cx="5234224" cy="4987382"/>
          </a:xfrm>
          <a:prstGeom prst="rect">
            <a:avLst/>
          </a:prstGeom>
        </p:spPr>
        <p:txBody>
          <a:bodyPr numCol="1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EFD2B-E63D-4546-9F84-4DE257115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3220" y="1379984"/>
            <a:ext cx="5234224" cy="5009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33FF7E-C559-C34B-B7B0-DFD0511C69B6}"/>
              </a:ext>
            </a:extLst>
          </p:cNvPr>
          <p:cNvSpPr/>
          <p:nvPr userDrawn="1"/>
        </p:nvSpPr>
        <p:spPr>
          <a:xfrm>
            <a:off x="-9939" y="-9939"/>
            <a:ext cx="646043" cy="687787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354F4-5F13-024E-AF00-C719E7501D67}"/>
              </a:ext>
            </a:extLst>
          </p:cNvPr>
          <p:cNvSpPr txBox="1"/>
          <p:nvPr userDrawn="1"/>
        </p:nvSpPr>
        <p:spPr>
          <a:xfrm>
            <a:off x="-2693" y="6389199"/>
            <a:ext cx="63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16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sz="140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972B8D0-5009-F94E-BD2C-7F47BFB52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1541426" y="2342959"/>
            <a:ext cx="3669006" cy="351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E78BD94-36BA-DC45-BFB7-9522A6F4C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341"/>
          <a:stretch/>
        </p:blipFill>
        <p:spPr>
          <a:xfrm>
            <a:off x="118016" y="130247"/>
            <a:ext cx="390132" cy="4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2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0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1972316-F4E2-B470-9479-5D6116CA604D}"/>
              </a:ext>
            </a:extLst>
          </p:cNvPr>
          <p:cNvSpPr/>
          <p:nvPr/>
        </p:nvSpPr>
        <p:spPr>
          <a:xfrm>
            <a:off x="0" y="1115122"/>
            <a:ext cx="9367024" cy="1703550"/>
          </a:xfrm>
          <a:prstGeom prst="roundRect">
            <a:avLst/>
          </a:prstGeom>
          <a:solidFill>
            <a:schemeClr val="tx1">
              <a:alpha val="80000"/>
            </a:schemeClr>
          </a:solidFill>
          <a:effectLst>
            <a:softEdge rad="1919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431487F-F91D-1BE6-5FE9-2F625C6CA1D7}"/>
              </a:ext>
            </a:extLst>
          </p:cNvPr>
          <p:cNvSpPr/>
          <p:nvPr/>
        </p:nvSpPr>
        <p:spPr>
          <a:xfrm>
            <a:off x="267038" y="5094760"/>
            <a:ext cx="2960255" cy="895335"/>
          </a:xfrm>
          <a:prstGeom prst="roundRect">
            <a:avLst/>
          </a:prstGeom>
          <a:solidFill>
            <a:srgbClr val="FFFFFF">
              <a:alpha val="80000"/>
            </a:srgbClr>
          </a:solidFill>
          <a:effectLst>
            <a:softEdge rad="1919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06BA057-F50E-098D-1368-F629D7159E72}"/>
              </a:ext>
            </a:extLst>
          </p:cNvPr>
          <p:cNvSpPr txBox="1">
            <a:spLocks/>
          </p:cNvSpPr>
          <p:nvPr/>
        </p:nvSpPr>
        <p:spPr>
          <a:xfrm>
            <a:off x="588579" y="5291352"/>
            <a:ext cx="4274025" cy="1035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"/>
              </a:spcBef>
            </a:pPr>
            <a:r>
              <a:rPr lang="en-US" sz="2000" b="1" dirty="0">
                <a:solidFill>
                  <a:srgbClr val="30251C"/>
                </a:solidFill>
                <a:latin typeface="Eurostile" panose="020B0504020202050204" pitchFamily="34" charset="77"/>
              </a:rPr>
              <a:t>Dr. Edric Matwiejew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E025272-7B52-618A-3670-EA0EF75422D2}"/>
              </a:ext>
            </a:extLst>
          </p:cNvPr>
          <p:cNvSpPr txBox="1">
            <a:spLocks/>
          </p:cNvSpPr>
          <p:nvPr/>
        </p:nvSpPr>
        <p:spPr>
          <a:xfrm>
            <a:off x="357466" y="867905"/>
            <a:ext cx="8764231" cy="2309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i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i="1">
                <a:latin typeface="Eurostile Unicase LT Pro" panose="020B0804020202050204" pitchFamily="34" charset="0"/>
              </a:rPr>
              <a:t>Introduction to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1931972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2B9B8-35EF-D0D4-7687-1BD78086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Computational Basis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D1F267-11ED-1829-DBF2-F8CA20056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</p:spPr>
            <p:txBody>
              <a:bodyPr>
                <a:noAutofit/>
              </a:bodyPr>
              <a:lstStyle/>
              <a:p>
                <a:r>
                  <a:rPr lang="en-GB" dirty="0"/>
                  <a:t>A quantum computer uses the quantised states of a quantum object.</a:t>
                </a:r>
              </a:p>
              <a:p>
                <a:r>
                  <a:rPr lang="en-AU" dirty="0"/>
                  <a:t>Atomic energy levels, photon polarisation, molecular spins, or any other physical system that can be precisely controlled.</a:t>
                </a:r>
              </a:p>
              <a:p>
                <a:r>
                  <a:rPr lang="en-GB" dirty="0"/>
                  <a:t>In principle this quantum object can have any number of basis states. </a:t>
                </a:r>
              </a:p>
              <a:p>
                <a:r>
                  <a:rPr lang="en-GB" dirty="0"/>
                  <a:t>Most commonly the fundamental unit of information is a “qubit” (two basis states, often referred to as the </a:t>
                </a:r>
                <a:r>
                  <a:rPr lang="en-GB" b="1" dirty="0"/>
                  <a:t>computational basis</a:t>
                </a:r>
                <a:r>
                  <a:rPr lang="en-GB" dirty="0"/>
                  <a:t>):</a:t>
                </a:r>
              </a:p>
              <a:p>
                <a:pPr marL="0" indent="0">
                  <a:buNone/>
                </a:pPr>
                <a:endParaRPr lang="en-GB" sz="3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AU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36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AU" sz="3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AU" sz="3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AU" sz="3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AU" sz="36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AU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AU" sz="36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AU" sz="36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AU" sz="3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en-AU" sz="3600" b="0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D1F267-11ED-1829-DBF2-F8CA20056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  <a:blipFill>
                <a:blip r:embed="rId3"/>
                <a:stretch>
                  <a:fillRect l="-594"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B7B2C-7DB7-3F5D-36EB-4F899969C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254022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43C84-C5F4-1E21-765D-FDC76ACD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1D0C-1678-C043-492D-67FDCB12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Computational Basis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EC43C-A8D8-989B-1E01-4D8A4E94C4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AU" dirty="0"/>
                  <a:t>Quantum basis states combined according to the </a:t>
                </a:r>
                <a:r>
                  <a:rPr lang="en-AU" b="1" dirty="0"/>
                  <a:t>tensor product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AU" dirty="0"/>
                  <a:t>:</a:t>
                </a:r>
              </a:p>
              <a:p>
                <a:pPr marL="0" indent="0">
                  <a:buNone/>
                </a:pPr>
                <a:endParaRPr lang="en-AU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600" b="0" i="1" dirty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sz="2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(1)×</m:t>
                                </m:r>
                                <m:d>
                                  <m:dPr>
                                    <m:ctrlPr>
                                      <a:rPr lang="en-AU" sz="2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AU" sz="2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AU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n-AU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AU" sz="2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AU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AU" sz="2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sz="2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GB" sz="2600" dirty="0"/>
              </a:p>
              <a:p>
                <a:pPr marL="0" indent="0">
                  <a:buNone/>
                </a:pPr>
                <a:endParaRPr lang="en-AU" sz="2600" dirty="0"/>
              </a:p>
              <a:p>
                <a:pPr marL="0" indent="0">
                  <a:buNone/>
                </a:pPr>
                <a:endParaRPr lang="en-AU" sz="2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600" b="0" i="1" dirty="0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sz="2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sz="26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(1)×</m:t>
                                </m:r>
                                <m:d>
                                  <m:dPr>
                                    <m:ctrlPr>
                                      <a:rPr lang="en-AU" sz="2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AU" sz="2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AU" sz="2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sz="2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AU" sz="26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en-AU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AU" sz="2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a:rPr lang="en-AU" sz="26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AU" sz="2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AU" sz="2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AU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2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AU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AU" sz="2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600" i="1" dirty="0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GB" sz="2600" dirty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5EC43C-A8D8-989B-1E01-4D8A4E94C4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  <a:blipFill>
                <a:blip r:embed="rId3"/>
                <a:stretch>
                  <a:fillRect l="-713"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693F7-8755-B51B-C580-5070431A4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70467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4FCA8-2473-67B8-67ED-0A1D393C7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2383-C218-0FC0-9B0C-90BE2629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Computational Basis</a:t>
            </a:r>
            <a:endParaRPr lang="en-GB" dirty="0">
              <a:latin typeface="Eurostile Unicase LT Pro" panose="020B080402020205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48214-20F9-9F7C-07E6-17956F381B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</p:spPr>
            <p:txBody>
              <a:bodyPr>
                <a:noAutofit/>
              </a:bodyPr>
              <a:lstStyle/>
              <a:p>
                <a:r>
                  <a:rPr lang="en-AU" b="0" dirty="0"/>
                  <a:t>An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AU" b="0" dirty="0"/>
                  <a:t>-qubit </a:t>
                </a:r>
                <a:r>
                  <a:rPr lang="en-AU" b="1" dirty="0"/>
                  <a:t>computational basis state </a:t>
                </a:r>
                <a:r>
                  <a:rPr lang="en-AU" dirty="0"/>
                  <a:t>is often represented using a single base-10 integer.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AU" sz="2800" dirty="0"/>
                  <a:t>:</a:t>
                </a:r>
              </a:p>
              <a:p>
                <a:endParaRPr lang="en-AU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=|0⟩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=|1⟩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=|2⟩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=|3⟩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:endParaRPr lang="en-AU" b="1" dirty="0"/>
              </a:p>
              <a:p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948214-20F9-9F7C-07E6-17956F381B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  <a:blipFill>
                <a:blip r:embed="rId3"/>
                <a:stretch>
                  <a:fillRect l="-594"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707DE-CD92-06AA-40EF-1D0E27D71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740025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2C4F8-E98D-6189-A744-AF86CB3F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9938-04C1-D749-E25C-EE3A56768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Computational Basis</a:t>
            </a:r>
            <a:endParaRPr lang="en-GB" dirty="0">
              <a:latin typeface="Eurostile Unicase LT Pro" panose="020B080402020205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D777A-9E83-A760-310C-F2D0A36B19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</p:spPr>
            <p:txBody>
              <a:bodyPr>
                <a:noAutofit/>
              </a:bodyPr>
              <a:lstStyle/>
              <a:p>
                <a:r>
                  <a:rPr lang="en-AU" b="0" dirty="0"/>
                  <a:t>An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AU" b="0" dirty="0"/>
                  <a:t>-qubit </a:t>
                </a:r>
                <a:r>
                  <a:rPr lang="en-AU" b="1" dirty="0"/>
                  <a:t>computational basis state </a:t>
                </a:r>
                <a:r>
                  <a:rPr lang="en-AU" dirty="0"/>
                  <a:t>is often represented using a single base-10 integer.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AU" sz="2800" dirty="0"/>
                  <a:t>:</a:t>
                </a:r>
              </a:p>
              <a:p>
                <a:endParaRPr lang="en-AU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=|0⟩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001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=|1⟩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010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=|2⟩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011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=|3⟩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=|4⟩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101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=|5⟩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110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=|6⟩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0" smtClean="0">
                              <a:latin typeface="Cambria Math" panose="02040503050406030204" pitchFamily="18" charset="0"/>
                            </a:rPr>
                            <m:t>111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=|7⟩</m:t>
                      </m:r>
                    </m:oMath>
                  </m:oMathPara>
                </a14:m>
                <a:endParaRPr lang="en-AU" sz="2800" b="1" dirty="0"/>
              </a:p>
              <a:p>
                <a:pPr marL="0" indent="0">
                  <a:buNone/>
                </a:pPr>
                <a:endParaRPr lang="en-AU" b="1" dirty="0"/>
              </a:p>
              <a:p>
                <a:pPr marL="0" indent="0">
                  <a:buNone/>
                </a:pPr>
                <a:endParaRPr lang="en-AU" b="1" dirty="0"/>
              </a:p>
              <a:p>
                <a:pPr marL="0" indent="0">
                  <a:buNone/>
                </a:pPr>
                <a:endParaRPr lang="en-AU" b="1" dirty="0"/>
              </a:p>
              <a:p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D777A-9E83-A760-310C-F2D0A36B19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2" y="1398276"/>
                <a:ext cx="10692856" cy="4909391"/>
              </a:xfrm>
              <a:blipFill>
                <a:blip r:embed="rId3"/>
                <a:stretch>
                  <a:fillRect l="-594" t="-1031" b="-1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1F956-3A92-018B-7ABE-DCEBCE812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65498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CF8E-AB21-E8EA-2160-BCE353A8B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32FA-846A-A939-86BE-60E1EC6E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Computational Basis</a:t>
            </a:r>
            <a:endParaRPr lang="en-GB" dirty="0">
              <a:latin typeface="Eurostile Unicase LT Pro" panose="020B080402020205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0CFCC-A526-AC67-54FE-57F696B16F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Each additional qubit </a:t>
                </a:r>
                <a:r>
                  <a:rPr lang="en-GB" b="1" dirty="0"/>
                  <a:t>doubles</a:t>
                </a:r>
                <a:r>
                  <a:rPr lang="en-GB" dirty="0"/>
                  <a:t> the number of possible states.</a:t>
                </a:r>
              </a:p>
              <a:p>
                <a:r>
                  <a:rPr lang="en-GB" b="0" dirty="0"/>
                  <a:t>For a 2 qubit system</a:t>
                </a:r>
                <a14:m>
                  <m:oMath xmlns:m="http://schemas.openxmlformats.org/officeDocument/2006/math">
                    <m:r>
                      <a:rPr lang="en-AU" b="0" i="0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Adding one qubit doubles the number of possible possible states.</a:t>
                </a:r>
              </a:p>
              <a:p>
                <a:r>
                  <a:rPr lang="en-GB" dirty="0"/>
                  <a:t>For a 3 qubit system: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00</m:t>
                        </m:r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010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001</m:t>
                        </m:r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01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AU" b="0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110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Consequently, representing a system with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GB" b="1" dirty="0"/>
                  <a:t> qubits requires on the order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AU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GB" b="1" dirty="0"/>
                  <a:t> classical bits</a:t>
                </a:r>
                <a:r>
                  <a:rPr lang="en-GB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90CFCC-A526-AC67-54FE-57F696B16F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5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B1F76-D28E-29BC-5C50-F021ADEC6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2" descr="Wheat and chessboard problem - Wikipedia">
            <a:extLst>
              <a:ext uri="{FF2B5EF4-FFF2-40B4-BE49-F238E27FC236}">
                <a16:creationId xmlns:a16="http://schemas.microsoft.com/office/drawing/2014/main" id="{BD647705-29F1-137D-7F94-717125FC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888" y="3939190"/>
            <a:ext cx="3645582" cy="270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5B23-3303-4802-DFEC-7D50839D3D84}"/>
              </a:ext>
            </a:extLst>
          </p:cNvPr>
          <p:cNvSpPr txBox="1"/>
          <p:nvPr/>
        </p:nvSpPr>
        <p:spPr>
          <a:xfrm>
            <a:off x="5372790" y="3918585"/>
            <a:ext cx="61983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2000" i="1" dirty="0">
                <a:effectLst/>
              </a:rPr>
              <a:t>There’s an ancient story on the origins of chess that shows the power of doubling. Start </a:t>
            </a:r>
            <a:r>
              <a:rPr lang="en-AU" sz="2000" i="1" dirty="0"/>
              <a:t>with 1 grain of rice, then doubled it each time on the next square. What do you need at the end? </a:t>
            </a:r>
          </a:p>
          <a:p>
            <a:endParaRPr lang="en-A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E8AA4-314C-E3A8-95B1-5D4C51B91EE3}"/>
              </a:ext>
            </a:extLst>
          </p:cNvPr>
          <p:cNvSpPr txBox="1"/>
          <p:nvPr/>
        </p:nvSpPr>
        <p:spPr>
          <a:xfrm>
            <a:off x="5124435" y="5725117"/>
            <a:ext cx="6620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i="0" dirty="0">
                <a:solidFill>
                  <a:srgbClr val="202122"/>
                </a:solidFill>
                <a:effectLst/>
              </a:rPr>
              <a:t>The last square needs 18,446,744,073,709,551,615 grains</a:t>
            </a:r>
            <a:r>
              <a:rPr lang="en-US" sz="2000" b="1" dirty="0">
                <a:solidFill>
                  <a:srgbClr val="202122"/>
                </a:solidFill>
              </a:rPr>
              <a:t>, w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eighing the same as 2000 billion people!</a:t>
            </a:r>
            <a:r>
              <a:rPr lang="en-AU" sz="2000" dirty="0"/>
              <a:t> </a:t>
            </a:r>
            <a:endParaRPr lang="en-US" sz="2000" dirty="0"/>
          </a:p>
          <a:p>
            <a:pPr algn="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904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8142F-D425-06E8-7189-5874A66E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ACC7-A6B7-73A4-508E-ACFE4701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State-Vectors: Superposition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C75C9-1CBE-F54D-5A16-AAA323766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1" y="1398276"/>
                <a:ext cx="7498101" cy="4909391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The state of a quantum computer is given by its state-vector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sz="2000" dirty="0"/>
                  <a:t>.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000" dirty="0"/>
                  <a:t>can be expressed as</a:t>
                </a:r>
                <a:r>
                  <a:rPr lang="en-AU" dirty="0"/>
                  <a:t> a </a:t>
                </a:r>
                <a:r>
                  <a:rPr lang="en-AU" b="1" dirty="0"/>
                  <a:t>superposition </a:t>
                </a:r>
                <a:r>
                  <a:rPr lang="en-AU" dirty="0"/>
                  <a:t>(linear-combination), of computational basis states.</a:t>
                </a:r>
                <a:endParaRPr lang="en-AU" sz="2000" dirty="0"/>
              </a:p>
              <a:p>
                <a:r>
                  <a:rPr lang="en-AU" sz="2000" dirty="0"/>
                  <a:t>A system of qubits is finite-dimensional so we can always represent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sz="2000" dirty="0"/>
                  <a:t>  as a </a:t>
                </a:r>
                <a:r>
                  <a:rPr lang="en-AU" sz="2000" b="1" dirty="0"/>
                  <a:t>row vector</a:t>
                </a:r>
                <a:r>
                  <a:rPr lang="en-AU" sz="2000" dirty="0"/>
                  <a:t>.</a:t>
                </a:r>
              </a:p>
              <a:p>
                <a:r>
                  <a:rPr lang="en-AU" dirty="0"/>
                  <a:t>The possible states for a </a:t>
                </a:r>
                <a:r>
                  <a:rPr lang="en-AU" b="1" dirty="0"/>
                  <a:t>single</a:t>
                </a:r>
                <a:r>
                  <a:rPr lang="en-AU" dirty="0"/>
                  <a:t> qubit:</a:t>
                </a:r>
              </a:p>
              <a:p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  <a:p>
                <a:r>
                  <a:rPr lang="en-AU" dirty="0"/>
                  <a:t>Coefficients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 are complex numbers with a </a:t>
                </a:r>
                <a:r>
                  <a:rPr lang="en-AU" b="1" dirty="0"/>
                  <a:t>magnitude</a:t>
                </a:r>
                <a:r>
                  <a:rPr lang="en-AU" dirty="0"/>
                  <a:t> and </a:t>
                </a:r>
                <a:r>
                  <a:rPr lang="en-AU" b="1" dirty="0"/>
                  <a:t>phase</a:t>
                </a:r>
                <a:r>
                  <a:rPr lang="en-AU" dirty="0"/>
                  <a:t>.</a:t>
                </a:r>
                <a:endParaRPr lang="en-AU" b="1" dirty="0"/>
              </a:p>
              <a:p>
                <a:r>
                  <a:rPr lang="en-AU" dirty="0"/>
                  <a:t>A qubit can store information in the magnitude and phase of its coefficients – </a:t>
                </a:r>
                <a:r>
                  <a:rPr lang="en-AU" b="1" dirty="0"/>
                  <a:t>more information than a classical bit.</a:t>
                </a:r>
                <a:endParaRPr lang="en-AU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6C75C9-1CBE-F54D-5A16-AAA323766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1" y="1398276"/>
                <a:ext cx="7498101" cy="4909391"/>
              </a:xfrm>
              <a:blipFill>
                <a:blip r:embed="rId3"/>
                <a:stretch>
                  <a:fillRect l="-846" t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EBC62-0CF7-4AAB-2C8E-9237ACCED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13" name="Picture 12" descr="A yellow and blue circle with a black background&#10;&#10;Description automatically generated">
            <a:extLst>
              <a:ext uri="{FF2B5EF4-FFF2-40B4-BE49-F238E27FC236}">
                <a16:creationId xmlns:a16="http://schemas.microsoft.com/office/drawing/2014/main" id="{1B0B6647-1598-1E62-66F7-DE49F361C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8189" y="1598863"/>
            <a:ext cx="2672428" cy="2158172"/>
          </a:xfrm>
          <a:prstGeom prst="rect">
            <a:avLst/>
          </a:prstGeom>
        </p:spPr>
      </p:pic>
      <p:pic>
        <p:nvPicPr>
          <p:cNvPr id="14" name="Picture 13" descr="A yellow and blue circle with a black background&#10;&#10;Description automatically generated">
            <a:extLst>
              <a:ext uri="{FF2B5EF4-FFF2-40B4-BE49-F238E27FC236}">
                <a16:creationId xmlns:a16="http://schemas.microsoft.com/office/drawing/2014/main" id="{15108401-F291-9A30-4AF0-979B7D2EA7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377" y="4043933"/>
            <a:ext cx="1414052" cy="22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8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69534-7851-F329-A8B9-81082926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CFFF5-F0E7-3A09-9615-5F9B8EAC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State-Vectors: Superposition</a:t>
            </a:r>
            <a:endParaRPr lang="en-GB" dirty="0">
              <a:latin typeface="Eurostile Unicase LT Pro" panose="020B0804020202050204" pitchFamily="34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AA82B-C6E5-F4BA-A2E1-C38229F667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9791179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Putting together two qubits:</a:t>
                </a:r>
                <a:br>
                  <a:rPr lang="en-AU" dirty="0"/>
                </a:br>
                <a:br>
                  <a:rPr lang="en-AU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AU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|1⟩</m:t>
                        </m:r>
                        <m:r>
                          <m:rPr>
                            <m:nor/>
                          </m:rPr>
                          <a:rPr lang="en-GB" sz="2800" dirty="0"/>
                          <m:t> 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ctrlPr>
                          <a:rPr lang="en-A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GB" sz="2800" dirty="0"/>
                          <m:t> </m:t>
                        </m:r>
                      </m:e>
                    </m:d>
                  </m:oMath>
                </a14:m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AU" sz="2800" b="0" dirty="0"/>
                  <a:t>	</a:t>
                </a:r>
                <a14:m>
                  <m:oMath xmlns:m="http://schemas.openxmlformats.org/officeDocument/2006/math"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|11⟩</m:t>
                    </m:r>
                  </m:oMath>
                </a14:m>
                <a:endParaRPr lang="en-GB" sz="2800" dirty="0"/>
              </a:p>
              <a:p>
                <a:pPr marL="0" indent="0" algn="ctr">
                  <a:buNone/>
                </a:pPr>
                <a:endParaRPr lang="en-GB" sz="2800" dirty="0"/>
              </a:p>
              <a:p>
                <a:pPr marL="0" indent="0" algn="ctr">
                  <a:buNone/>
                </a:pPr>
                <a:endParaRPr lang="en-GB" sz="2800" dirty="0"/>
              </a:p>
              <a:p>
                <a:pPr marL="0" indent="0" algn="ctr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FAA82B-C6E5-F4BA-A2E1-C38229F667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9791179" cy="5040618"/>
              </a:xfrm>
              <a:blipFill>
                <a:blip r:embed="rId2"/>
                <a:stretch>
                  <a:fillRect l="-648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2E250-A5D5-0ECD-FF74-3A8300EE28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7E5E4C-6513-7808-4421-7CB2D19C05EE}"/>
                  </a:ext>
                </a:extLst>
              </p:cNvPr>
              <p:cNvSpPr txBox="1"/>
              <p:nvPr/>
            </p:nvSpPr>
            <p:spPr>
              <a:xfrm>
                <a:off x="2981979" y="3760463"/>
                <a:ext cx="6355138" cy="15874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/>
                  <a:t>+</a:t>
                </a:r>
                <a:r>
                  <a:rPr lang="en-AU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/>
                  <a:t>+</a:t>
                </a:r>
                <a:r>
                  <a:rPr lang="en-AU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/>
                  <a:t>+</a:t>
                </a:r>
                <a:r>
                  <a:rPr lang="en-AU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GB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7E5E4C-6513-7808-4421-7CB2D19C0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979" y="3760463"/>
                <a:ext cx="6355138" cy="1587422"/>
              </a:xfrm>
              <a:prstGeom prst="rect">
                <a:avLst/>
              </a:prstGeom>
              <a:blipFill>
                <a:blip r:embed="rId3"/>
                <a:stretch>
                  <a:fillRect l="-1195" b="-72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1C48C74-B7F8-3DB0-5761-2CBED3142B87}"/>
              </a:ext>
            </a:extLst>
          </p:cNvPr>
          <p:cNvSpPr txBox="1"/>
          <p:nvPr/>
        </p:nvSpPr>
        <p:spPr>
          <a:xfrm>
            <a:off x="5447102" y="5948646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/>
                </a:solidFill>
              </a:rPr>
              <a:t>Superposition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091469-05C8-B0C7-E0A1-25761922F81E}"/>
              </a:ext>
            </a:extLst>
          </p:cNvPr>
          <p:cNvCxnSpPr>
            <a:cxnSpLocks/>
          </p:cNvCxnSpPr>
          <p:nvPr/>
        </p:nvCxnSpPr>
        <p:spPr>
          <a:xfrm flipV="1">
            <a:off x="5938329" y="5459724"/>
            <a:ext cx="0" cy="554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432BAD-BFE7-F01D-AD4D-87431BA6D471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803837" y="5534382"/>
            <a:ext cx="1104189" cy="675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334493-77CC-EA1E-E2D1-88F3D8FF9FAB}"/>
              </a:ext>
            </a:extLst>
          </p:cNvPr>
          <p:cNvCxnSpPr>
            <a:cxnSpLocks/>
          </p:cNvCxnSpPr>
          <p:nvPr/>
        </p:nvCxnSpPr>
        <p:spPr>
          <a:xfrm flipV="1">
            <a:off x="7193826" y="5534382"/>
            <a:ext cx="241649" cy="45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18F117-0D9B-02B9-CC47-0AA672EAF462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4379390" y="5439798"/>
            <a:ext cx="1067712" cy="770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981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85AF7-D56D-8CFD-23F8-9AAB43F6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C26AE-7EB7-804C-B2E2-22E096FAA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State-Vectors: Interference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796D2-E552-FD61-E3C0-908671A617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11054623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Differences in the complex </a:t>
                </a:r>
                <a:r>
                  <a:rPr lang="en-AU" b="1" dirty="0"/>
                  <a:t>phase</a:t>
                </a:r>
                <a:r>
                  <a:rPr lang="en-AU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AU" dirty="0"/>
                  <a:t> cause </a:t>
                </a:r>
                <a:r>
                  <a:rPr lang="en-AU" b="1" dirty="0"/>
                  <a:t>constructive or destructive interference</a:t>
                </a:r>
                <a:r>
                  <a:rPr lang="en-AU" dirty="0"/>
                  <a:t>, altering the magnitude of  basis state in the superposition.</a:t>
                </a:r>
                <a:br>
                  <a:rPr lang="en-AU" dirty="0"/>
                </a:br>
                <a:br>
                  <a:rPr lang="en-AU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AU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|1⟩</m:t>
                        </m:r>
                        <m:r>
                          <m:rPr>
                            <m:nor/>
                          </m:rPr>
                          <a:rPr lang="en-GB" sz="2800" dirty="0"/>
                          <m:t> 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ctrlPr>
                          <a:rPr lang="en-A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AU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GB" sz="2800" dirty="0"/>
                          <m:t> </m:t>
                        </m:r>
                      </m:e>
                    </m:d>
                  </m:oMath>
                </a14:m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AU" sz="2800" b="0" dirty="0"/>
                  <a:t>	</a:t>
                </a:r>
                <a14:m>
                  <m:oMath xmlns:m="http://schemas.openxmlformats.org/officeDocument/2006/math"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01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d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AU" sz="2800" b="0" i="1" dirty="0" smtClean="0">
                        <a:latin typeface="Cambria Math" panose="02040503050406030204" pitchFamily="18" charset="0"/>
                      </a:rPr>
                      <m:t>|11⟩</m:t>
                    </m:r>
                  </m:oMath>
                </a14:m>
                <a:endParaRPr lang="en-GB" sz="2800" dirty="0"/>
              </a:p>
              <a:p>
                <a:pPr marL="0" indent="0" algn="ctr">
                  <a:buNone/>
                </a:pPr>
                <a:endParaRPr lang="en-GB" sz="2800" dirty="0"/>
              </a:p>
              <a:p>
                <a:pPr marL="0" indent="0" algn="ctr">
                  <a:buNone/>
                </a:pPr>
                <a:endParaRPr lang="en-GB" sz="2800" dirty="0"/>
              </a:p>
              <a:p>
                <a:pPr marL="0" indent="0" algn="ctr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796D2-E552-FD61-E3C0-908671A617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11054623" cy="5040618"/>
              </a:xfrm>
              <a:blipFill>
                <a:blip r:embed="rId3"/>
                <a:stretch>
                  <a:fillRect l="-574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ECF6-8DFD-5DD7-EC88-4D0952EF1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AA2603-EC9D-3E7E-16AB-2CF7299AB62C}"/>
                  </a:ext>
                </a:extLst>
              </p:cNvPr>
              <p:cNvSpPr txBox="1"/>
              <p:nvPr/>
            </p:nvSpPr>
            <p:spPr>
              <a:xfrm>
                <a:off x="2813863" y="4047383"/>
                <a:ext cx="6355138" cy="15874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AU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>
                    <a:solidFill>
                      <a:schemeClr val="tx1"/>
                    </a:solidFill>
                  </a:rPr>
                  <a:t>+</a:t>
                </a:r>
                <a:r>
                  <a:rPr lang="en-AU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>
                    <a:solidFill>
                      <a:schemeClr val="tx1"/>
                    </a:solidFill>
                  </a:rPr>
                  <a:t>+</a:t>
                </a:r>
                <a:r>
                  <a:rPr lang="en-AU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GB" sz="2800" dirty="0">
                    <a:solidFill>
                      <a:schemeClr val="tx1"/>
                    </a:solidFill>
                  </a:rPr>
                  <a:t>+</a:t>
                </a:r>
                <a:r>
                  <a:rPr lang="en-AU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AU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A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AU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</m:oMath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AA2603-EC9D-3E7E-16AB-2CF7299AB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863" y="4047383"/>
                <a:ext cx="6355138" cy="1587422"/>
              </a:xfrm>
              <a:prstGeom prst="rect">
                <a:avLst/>
              </a:prstGeom>
              <a:blipFill>
                <a:blip r:embed="rId4"/>
                <a:stretch>
                  <a:fillRect l="-1198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45B46C6-5582-206C-9666-4283DECD03A4}"/>
              </a:ext>
            </a:extLst>
          </p:cNvPr>
          <p:cNvSpPr txBox="1"/>
          <p:nvPr/>
        </p:nvSpPr>
        <p:spPr>
          <a:xfrm>
            <a:off x="5420804" y="5854226"/>
            <a:ext cx="2070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Interference</a:t>
            </a:r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79613F76-93F1-7408-1B5B-02FD5EC73D0A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490922" y="5202146"/>
            <a:ext cx="591194" cy="913690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1993D632-DAA6-C802-6C2B-3D65BF1F5E6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27132" y="5552461"/>
            <a:ext cx="700630" cy="12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F961C220-6748-1965-4B4F-429121184F1D}"/>
              </a:ext>
            </a:extLst>
          </p:cNvPr>
          <p:cNvCxnSpPr>
            <a:cxnSpLocks/>
          </p:cNvCxnSpPr>
          <p:nvPr/>
        </p:nvCxnSpPr>
        <p:spPr>
          <a:xfrm rot="16200000" flipV="1">
            <a:off x="4895082" y="5339991"/>
            <a:ext cx="700628" cy="42494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08E56A9D-8A4E-9DDD-E98B-FCA0AC1345B9}"/>
              </a:ext>
            </a:extLst>
          </p:cNvPr>
          <p:cNvCxnSpPr>
            <a:cxnSpLocks/>
            <a:stCxn id="6" idx="1"/>
          </p:cNvCxnSpPr>
          <p:nvPr/>
        </p:nvCxnSpPr>
        <p:spPr>
          <a:xfrm rot="10800000">
            <a:off x="3495368" y="5324824"/>
            <a:ext cx="1925436" cy="791012"/>
          </a:xfrm>
          <a:prstGeom prst="curvedConnector3">
            <a:avLst>
              <a:gd name="adj1" fmla="val 10055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16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FAC79-62EB-BB15-4738-F5DDBC05A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1293B-C632-C48D-587D-CB31530B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cs typeface="EucrosiaUPC" panose="020B0604020202020204" pitchFamily="34" charset="0"/>
              </a:rPr>
              <a:t>State-Vectors</a:t>
            </a:r>
            <a:r>
              <a:rPr lang="en-GB" dirty="0"/>
              <a:t>: Measurement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9A9B6A-D9BF-C186-06D0-011FEAD19E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10857878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Quantum computing relies on quantum superposition—a single quantum object can occupy multiple states simultaneously. </a:t>
                </a:r>
              </a:p>
              <a:p>
                <a:r>
                  <a:rPr lang="en-AU" dirty="0"/>
                  <a:t>This phenomenon has been extensively experimentally confirmed. </a:t>
                </a:r>
              </a:p>
              <a:p>
                <a:r>
                  <a:rPr lang="en-AU" dirty="0"/>
                  <a:t>Equally well-established is the phenomenon of collapse</a:t>
                </a:r>
                <a:r>
                  <a:rPr lang="en-AU" b="1" dirty="0"/>
                  <a:t>.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 algn="ctr">
                  <a:buNone/>
                </a:pPr>
                <a:r>
                  <a:rPr lang="en-AU" sz="2800" b="1" i="1" dirty="0"/>
                  <a:t>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sz="2800" b="1" i="1" dirty="0"/>
                  <a:t>is measured, it collapses into ONE of its basis states.</a:t>
                </a:r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9A9B6A-D9BF-C186-06D0-011FEAD19E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10857878" cy="5040618"/>
              </a:xfrm>
              <a:blipFill>
                <a:blip r:embed="rId3"/>
                <a:stretch>
                  <a:fillRect l="-584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2E415-0B04-F473-E682-49CE5725E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394312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9E304-EF47-4228-B54C-C77D773E9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36D87-8D4C-9916-818E-F9A0FB47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State-Vectors: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B40C4-2A58-2EE0-7A10-AC503E281C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9825046" cy="5040618"/>
              </a:xfrm>
            </p:spPr>
            <p:txBody>
              <a:bodyPr>
                <a:noAutofit/>
              </a:bodyPr>
              <a:lstStyle/>
              <a:p>
                <a:r>
                  <a:rPr lang="en-AU" dirty="0"/>
                  <a:t>But which state does it collapse to?</a:t>
                </a:r>
              </a:p>
              <a:p>
                <a:r>
                  <a:rPr lang="en-AU" dirty="0"/>
                  <a:t>The coefficients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are </a:t>
                </a:r>
                <a:r>
                  <a:rPr lang="en-AU" b="1" dirty="0"/>
                  <a:t>probability amplitudes </a:t>
                </a:r>
                <a:r>
                  <a:rPr lang="en-AU" dirty="0"/>
                  <a:t>for the corresponding basis states.</a:t>
                </a:r>
              </a:p>
              <a:p>
                <a:r>
                  <a:rPr lang="en-AU" dirty="0"/>
                  <a:t>To compute the probability of measuring a particular state, we dot-product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dirty="0"/>
                  <a:t> with its corresponding </a:t>
                </a:r>
                <a:r>
                  <a:rPr lang="en-AU" b="1" dirty="0"/>
                  <a:t>column vector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AU" dirty="0"/>
                  <a:t>, compute the complex modulus and square the result: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(|01⟩)=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01</m:t>
                                      </m:r>
                                    </m:e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4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eqArr>
                                    </m:e>
                                  </m: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AU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b="0" i="1" dirty="0">
                  <a:latin typeface="Cambria Math" panose="02040503050406030204" pitchFamily="18" charset="0"/>
                </a:endParaRPr>
              </a:p>
              <a:p>
                <a:r>
                  <a:rPr lang="en-AU" b="1" dirty="0">
                    <a:latin typeface="Aptos" panose="020B0004020202020204" pitchFamily="34" charset="0"/>
                  </a:rPr>
                  <a:t>Note 1: </a:t>
                </a:r>
                <a:r>
                  <a:rPr lang="en-AU" dirty="0">
                    <a:latin typeface="Aptos" panose="020B0004020202020204" pitchFamily="34" charset="0"/>
                  </a:rPr>
                  <a:t>As the state-vector fully-describes a quantum system:</a:t>
                </a:r>
              </a:p>
              <a:p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AU" b="0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:endParaRPr lang="en-AU" b="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B40C4-2A58-2EE0-7A10-AC503E281C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9825046" cy="5040618"/>
              </a:xfrm>
              <a:blipFill>
                <a:blip r:embed="rId2"/>
                <a:stretch>
                  <a:fillRect l="-646" t="-1005" r="-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B5C14-33FD-CAAD-CBA5-D1CA9D0F36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69809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C547-87DE-804B-A030-3AFBBD95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367" y="564993"/>
            <a:ext cx="6251712" cy="1437060"/>
          </a:xfrm>
        </p:spPr>
        <p:txBody>
          <a:bodyPr>
            <a:normAutofit/>
          </a:bodyPr>
          <a:lstStyle/>
          <a:p>
            <a:r>
              <a:rPr lang="en-US" b="1">
                <a:latin typeface="Eurostile" panose="020B0504020202050204" pitchFamily="34" charset="77"/>
              </a:rPr>
              <a:t>Acknowledgment </a:t>
            </a:r>
            <a:br>
              <a:rPr lang="en-US">
                <a:latin typeface="Eurostile" panose="020B0504020202050204" pitchFamily="34" charset="77"/>
              </a:rPr>
            </a:br>
            <a:r>
              <a:rPr lang="en-US">
                <a:latin typeface="Eurostile" panose="020B0504020202050204" pitchFamily="34" charset="77"/>
              </a:rPr>
              <a:t>of Country</a:t>
            </a:r>
            <a:endParaRPr lang="en-US" b="1">
              <a:latin typeface="Eurostile" panose="020B0504020202050204" pitchFamily="34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8574D-8F54-DE41-96F7-F3EFC5F5F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101" y="3003516"/>
            <a:ext cx="3957204" cy="2637050"/>
          </a:xfrm>
        </p:spPr>
        <p:txBody>
          <a:bodyPr vert="horz" lIns="91440" tIns="45720" rIns="91440" bIns="45720" numCol="1" rtlCol="0" anchor="t">
            <a:normAutofit lnSpcReduction="10000"/>
          </a:bodyPr>
          <a:lstStyle/>
          <a:p>
            <a:pPr marL="0" indent="0" fontAlgn="base">
              <a:buNone/>
            </a:pPr>
            <a:r>
              <a:rPr lang="en-AU" sz="2000">
                <a:latin typeface="Eurostile"/>
              </a:rPr>
              <a:t>We acknowledge the traditional owners of land on which Pawsey is located, the Noongar </a:t>
            </a:r>
            <a:r>
              <a:rPr lang="en-AU" sz="2000" err="1">
                <a:latin typeface="Eurostile"/>
              </a:rPr>
              <a:t>Whadjuk</a:t>
            </a:r>
            <a:r>
              <a:rPr lang="en-AU" sz="2000">
                <a:latin typeface="Eurostile"/>
              </a:rPr>
              <a:t> People– their ancestors and elders, past, and present – as the original custodians of this land. </a:t>
            </a:r>
          </a:p>
          <a:p>
            <a:pPr marL="0" indent="0" fontAlgn="base">
              <a:buNone/>
            </a:pPr>
            <a:r>
              <a:rPr lang="en-AU" sz="2000">
                <a:solidFill>
                  <a:srgbClr val="000000"/>
                </a:solidFill>
                <a:latin typeface="Eurostile"/>
              </a:rPr>
              <a:t>We pay our respects to the traditional owners of the land on which we meet today. </a:t>
            </a:r>
          </a:p>
          <a:p>
            <a:pPr marL="0" indent="0" fontAlgn="base">
              <a:buNone/>
            </a:pPr>
            <a:endParaRPr lang="en-AU" sz="2000" b="0">
              <a:solidFill>
                <a:srgbClr val="000000"/>
              </a:solidFill>
              <a:effectLst/>
              <a:latin typeface="Eurostil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3792D-F489-95F5-75F2-6C93963F8A5D}"/>
              </a:ext>
            </a:extLst>
          </p:cNvPr>
          <p:cNvSpPr txBox="1"/>
          <p:nvPr/>
        </p:nvSpPr>
        <p:spPr>
          <a:xfrm>
            <a:off x="7423101" y="1964838"/>
            <a:ext cx="4402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Ngaala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Kaaditji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Noongar moort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keyen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kaadak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nidja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boodja</a:t>
            </a:r>
            <a:endParaRPr lang="en-AU" sz="2400">
              <a:effectLst/>
              <a:latin typeface="Eurostile" panose="020B050402020205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D2313-ACA1-7C58-24F1-A3AA27F900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40" y="6020258"/>
            <a:ext cx="6800231" cy="7942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0F66A-BE69-95E2-101F-A2288AAE0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266" y="6100732"/>
            <a:ext cx="682080" cy="544132"/>
          </a:xfrm>
          <a:prstGeom prst="rect">
            <a:avLst/>
          </a:prstGeom>
        </p:spPr>
      </p:pic>
      <p:sp>
        <p:nvSpPr>
          <p:cNvPr id="15" name="Subtitle 11">
            <a:extLst>
              <a:ext uri="{FF2B5EF4-FFF2-40B4-BE49-F238E27FC236}">
                <a16:creationId xmlns:a16="http://schemas.microsoft.com/office/drawing/2014/main" id="{DF6AB0F1-6556-D065-E4CE-E624B484FE00}"/>
              </a:ext>
            </a:extLst>
          </p:cNvPr>
          <p:cNvSpPr txBox="1">
            <a:spLocks/>
          </p:cNvSpPr>
          <p:nvPr/>
        </p:nvSpPr>
        <p:spPr>
          <a:xfrm>
            <a:off x="7482112" y="91751"/>
            <a:ext cx="5880100" cy="41187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Meteorites by Wajarri Yamatji artist Margaret Whitehurst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EF61B10-1868-2680-10CF-B8E0A73543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-1541426" y="2342959"/>
            <a:ext cx="3669006" cy="351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Acknowledgment of Country</a:t>
            </a:r>
            <a:endParaRPr lang="en-US">
              <a:latin typeface="Eurostile" panose="020B0504020202050204" pitchFamily="34" charset="77"/>
            </a:endParaRPr>
          </a:p>
        </p:txBody>
      </p:sp>
      <p:pic>
        <p:nvPicPr>
          <p:cNvPr id="6" name="Picture 5" descr="A painting of ovals and dots&#10;&#10;Description automatically generated">
            <a:extLst>
              <a:ext uri="{FF2B5EF4-FFF2-40B4-BE49-F238E27FC236}">
                <a16:creationId xmlns:a16="http://schemas.microsoft.com/office/drawing/2014/main" id="{0F2BBEA6-C8C1-4D16-615C-107AB5F58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" y="-1003191"/>
            <a:ext cx="6635438" cy="70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7E4CD-B9FF-1D49-2223-B0E7AC92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6C6A-470A-E4AB-1EF6-8C4BC1E4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State-Vectors: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D8A225-6244-3913-C778-805540AD54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9825046" cy="5040618"/>
              </a:xfrm>
            </p:spPr>
            <p:txBody>
              <a:bodyPr>
                <a:noAutofit/>
              </a:bodyPr>
              <a:lstStyle/>
              <a:p>
                <a:r>
                  <a:rPr lang="en-AU" dirty="0"/>
                  <a:t>But which state does it collapse to?</a:t>
                </a:r>
              </a:p>
              <a:p>
                <a:r>
                  <a:rPr lang="en-AU" dirty="0"/>
                  <a:t>The coefficients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are </a:t>
                </a:r>
                <a:r>
                  <a:rPr lang="en-AU" b="1" dirty="0"/>
                  <a:t>probability amplitudes </a:t>
                </a:r>
                <a:r>
                  <a:rPr lang="en-AU" dirty="0"/>
                  <a:t>for the corresponding basis states.</a:t>
                </a:r>
              </a:p>
              <a:p>
                <a:r>
                  <a:rPr lang="en-AU" dirty="0"/>
                  <a:t>To compute the probability of measuring a particular state, we dot-product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dirty="0"/>
                  <a:t> with its corresponding </a:t>
                </a:r>
                <a:r>
                  <a:rPr lang="en-AU" b="1" dirty="0"/>
                  <a:t>column vector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AU" dirty="0"/>
                  <a:t>, compute the complex modulus and square the result: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Prob</m:t>
                              </m:r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(|01⟩)=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01</m:t>
                                      </m:r>
                                    </m:e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4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eqAr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GB" dirty="0"/>
                                    <m:t>+</m:t>
                                  </m:r>
                                  <m:r>
                                    <m:rPr>
                                      <m:nor/>
                                    </m:rPr>
                                    <a:rPr lang="en-AU" dirty="0"/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AU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eqArr>
                                        <m:eqArr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eqArr>
                                    </m:e>
                                  </m:d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AU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endParaRPr lang="en-AU" b="0" i="1" dirty="0">
                  <a:latin typeface="Cambria Math" panose="02040503050406030204" pitchFamily="18" charset="0"/>
                </a:endParaRPr>
              </a:p>
              <a:p>
                <a:r>
                  <a:rPr lang="en-AU" b="1" dirty="0">
                    <a:latin typeface="Aptos" panose="020B0004020202020204" pitchFamily="34" charset="0"/>
                  </a:rPr>
                  <a:t>Note 2: </a:t>
                </a:r>
                <a:r>
                  <a:rPr lang="en-AU" dirty="0">
                    <a:latin typeface="Aptos" panose="020B0004020202020204" pitchFamily="34" charset="0"/>
                  </a:rPr>
                  <a:t>Computational basis states are </a:t>
                </a:r>
                <a:r>
                  <a:rPr lang="en-AU" b="1" dirty="0">
                    <a:latin typeface="Aptos" panose="020B0004020202020204" pitchFamily="34" charset="0"/>
                  </a:rPr>
                  <a:t>orthonormal:</a:t>
                </a:r>
                <a:endParaRPr lang="en-AU" dirty="0">
                  <a:latin typeface="Aptos" panose="020B0004020202020204" pitchFamily="34" charset="0"/>
                </a:endParaRPr>
              </a:p>
              <a:p>
                <a:endParaRPr lang="en-AU" b="0" i="1" dirty="0">
                  <a:latin typeface="Aptos" panose="020B00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n-AU" dirty="0">
                                    <a:latin typeface="Aptos" panose="020B0004020202020204" pitchFamily="34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AU" b="0" i="0" dirty="0" smtClean="0">
                                    <a:latin typeface="Aptos" panose="020B0004020202020204" pitchFamily="34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en-AU" dirty="0">
                                    <a:latin typeface="Aptos" panose="020B0004020202020204" pitchFamily="34" charset="0"/>
                                  </a:rPr>
                                  <m:t>if</m:t>
                                </m:r>
                                <m:r>
                                  <m:rPr>
                                    <m:nor/>
                                  </m:rPr>
                                  <a:rPr lang="en-AU" dirty="0">
                                    <a:latin typeface="Aptos" panose="020B0004020202020204" pitchFamily="34" charset="0"/>
                                  </a:rPr>
                                  <m:t> 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     0,     </m:t>
                                </m:r>
                                <m:r>
                                  <m:rPr>
                                    <m:nor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AU" dirty="0">
                  <a:latin typeface="Aptos" panose="020B0004020202020204" pitchFamily="34" charset="0"/>
                </a:endParaRPr>
              </a:p>
              <a:p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b="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8D8A225-6244-3913-C778-805540AD54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9825046" cy="5040618"/>
              </a:xfrm>
              <a:blipFill>
                <a:blip r:embed="rId3"/>
                <a:stretch>
                  <a:fillRect l="-646" t="-1005" r="-517" b="-497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90A44-2E13-5F38-32D3-55C171CDF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466214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830A-3EC6-8E85-3988-8400335A5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9C7D-34CD-559A-A147-DF3FA535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State-Vectors: Entanglement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3D1DD-B5BC-94F2-152D-1600F03426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6821" y="1398276"/>
                <a:ext cx="11078112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>
                    <a:latin typeface="Aptos" panose="020B0004020202020204" pitchFamily="34" charset="0"/>
                  </a:rPr>
                  <a:t>Together, superposition interference and collapse can together give rise to </a:t>
                </a:r>
                <a:r>
                  <a:rPr lang="en-AU" b="1" dirty="0">
                    <a:latin typeface="Aptos" panose="020B0004020202020204" pitchFamily="34" charset="0"/>
                  </a:rPr>
                  <a:t>entanglement</a:t>
                </a:r>
                <a:r>
                  <a:rPr lang="en-AU" dirty="0">
                    <a:latin typeface="Aptos" panose="020B0004020202020204" pitchFamily="34" charset="0"/>
                  </a:rPr>
                  <a:t>.</a:t>
                </a:r>
              </a:p>
              <a:p>
                <a:r>
                  <a:rPr lang="en-AU" dirty="0">
                    <a:latin typeface="Aptos" panose="020B0004020202020204" pitchFamily="34" charset="0"/>
                    <a:cs typeface="Aparajita" panose="020B0604020202020204" pitchFamily="34" charset="0"/>
                  </a:rPr>
                  <a:t>In an entangled state, a measurement outcome on one qubit determines the possible outcomes of another.</a:t>
                </a:r>
              </a:p>
              <a:p>
                <a:r>
                  <a:rPr lang="en-AU" dirty="0">
                    <a:latin typeface="Aptos" panose="020B0004020202020204" pitchFamily="34" charset="0"/>
                    <a:cs typeface="Aparajita" panose="020B0604020202020204" pitchFamily="34" charset="0"/>
                  </a:rPr>
                  <a:t>Famously referred to as “spooky action at a distance” by Einstein – it is a uniquely quantum phenomena.</a:t>
                </a:r>
              </a:p>
              <a:p>
                <a:endParaRPr lang="en-AU" dirty="0">
                  <a:latin typeface="Aptos" panose="020B0004020202020204" pitchFamily="34" charset="0"/>
                  <a:cs typeface="Aparajita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AU" dirty="0">
                    <a:latin typeface="Aptos" panose="020B0004020202020204" pitchFamily="34" charset="0"/>
                    <a:cs typeface="Aparajita" panose="020B0604020202020204" pitchFamily="34" charset="0"/>
                  </a:rPr>
                  <a:t>A  two-qubit “Bell state”:</a:t>
                </a:r>
              </a:p>
              <a:p>
                <a:endParaRPr lang="en-AU" dirty="0">
                  <a:latin typeface="Aptos" panose="020B0004020202020204" pitchFamily="34" charset="0"/>
                  <a:cs typeface="Aparajita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sz="28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AU" sz="28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dirty="0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en-AU" sz="2800" b="0" i="1" dirty="0" smtClean="0">
                          <a:latin typeface="Cambria Math" panose="02040503050406030204" pitchFamily="18" charset="0"/>
                        </a:rPr>
                        <m:t> +|11⟩)</m:t>
                      </m:r>
                    </m:oMath>
                  </m:oMathPara>
                </a14:m>
                <a:endParaRPr lang="en-GB" sz="2800" dirty="0">
                  <a:latin typeface="Aptos" panose="020B0004020202020204" pitchFamily="34" charset="0"/>
                </a:endParaRPr>
              </a:p>
              <a:p>
                <a:pPr marL="0" indent="0" algn="ctr">
                  <a:buNone/>
                </a:pPr>
                <a:endParaRPr lang="en-GB" dirty="0">
                  <a:latin typeface="Aptos" panose="020B0004020202020204" pitchFamily="34" charset="0"/>
                </a:endParaRPr>
              </a:p>
              <a:p>
                <a:r>
                  <a:rPr lang="en-GB" dirty="0">
                    <a:latin typeface="Aptos" panose="020B0004020202020204" pitchFamily="34" charset="0"/>
                  </a:rPr>
                  <a:t>Computationally, entanglement enables “controlled” operations between superposed basis states. Analogous to classical “if then” statements.</a:t>
                </a:r>
                <a:endParaRPr lang="en-GB" dirty="0"/>
              </a:p>
              <a:p>
                <a:pPr marL="0" indent="0" algn="ctr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E3D1DD-B5BC-94F2-152D-1600F03426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6821" y="1398276"/>
                <a:ext cx="11078112" cy="5040618"/>
              </a:xfrm>
              <a:blipFill>
                <a:blip r:embed="rId2"/>
                <a:stretch>
                  <a:fillRect l="-687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B03018-F36C-550A-A33C-B95578234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89809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40620-44FD-E65F-F356-B96235770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9BEC-B9B4-0FEF-ABBD-DC557E11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Unitaries and Quantum Circuits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E2608-529B-8032-68F7-E3CB62BD4F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b="0" dirty="0"/>
                  <a:t> is manipulated by </a:t>
                </a:r>
                <a:r>
                  <a:rPr lang="en-AU" b="1" dirty="0"/>
                  <a:t>unitary operators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endParaRPr lang="en-AU" b="1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AU" b="0" dirty="0"/>
                  <a:t> transforms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b="0" dirty="0"/>
                  <a:t> while ensuring that its measurement probabilities still sum to one.</a:t>
                </a:r>
              </a:p>
              <a:p>
                <a:r>
                  <a:rPr lang="en-AU" b="0" dirty="0"/>
                  <a:t>A unitary operator for a system with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AU" i="1" dirty="0">
                    <a:latin typeface="Cambria Math" panose="02040503050406030204" pitchFamily="18" charset="0"/>
                  </a:rPr>
                  <a:t> </a:t>
                </a:r>
                <a:r>
                  <a:rPr lang="en-AU" dirty="0">
                    <a:latin typeface="Cambria Math" panose="02040503050406030204" pitchFamily="18" charset="0"/>
                  </a:rPr>
                  <a:t>qubits can be represented as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 × 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AU" i="1" dirty="0">
                    <a:latin typeface="Cambria Math" panose="02040503050406030204" pitchFamily="18" charset="0"/>
                  </a:rPr>
                  <a:t> </a:t>
                </a:r>
                <a:r>
                  <a:rPr lang="en-AU" dirty="0">
                    <a:latin typeface="+mj-lt"/>
                  </a:rPr>
                  <a:t>matrix</a:t>
                </a:r>
                <a:r>
                  <a:rPr lang="en-AU" dirty="0">
                    <a:latin typeface="Cambria Math" panose="02040503050406030204" pitchFamily="18" charset="0"/>
                  </a:rPr>
                  <a:t>.</a:t>
                </a:r>
              </a:p>
              <a:p>
                <a:r>
                  <a:rPr lang="en-AU" b="0" dirty="0">
                    <a:latin typeface="Cambria Math" panose="02040503050406030204" pitchFamily="18" charset="0"/>
                  </a:rPr>
                  <a:t>By definition, the inverse of any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AU" b="0" dirty="0">
                    <a:latin typeface="Cambria Math" panose="02040503050406030204" pitchFamily="18" charset="0"/>
                  </a:rPr>
                  <a:t> is its conjugate transpose (or “adjoint”).</a:t>
                </a:r>
              </a:p>
              <a:p>
                <a:r>
                  <a:rPr lang="en-AU" dirty="0">
                    <a:latin typeface="Cambria Math" panose="02040503050406030204" pitchFamily="18" charset="0"/>
                  </a:rPr>
                  <a:t>So, we can always retrieve the initial state vector:</a:t>
                </a:r>
                <a:endParaRPr lang="en-AU" b="0" dirty="0">
                  <a:latin typeface="Cambria Math" panose="02040503050406030204" pitchFamily="18" charset="0"/>
                </a:endParaRPr>
              </a:p>
              <a:p>
                <a:endParaRPr lang="en-AU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sz="2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AU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′⟩</m:t>
                      </m:r>
                    </m:oMath>
                  </m:oMathPara>
                </a14:m>
                <a:endParaRPr lang="en-AU" sz="2800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b="0" dirty="0">
                  <a:latin typeface="Cambria Math" panose="02040503050406030204" pitchFamily="18" charset="0"/>
                </a:endParaRPr>
              </a:p>
              <a:p>
                <a:r>
                  <a:rPr lang="en-AU" dirty="0">
                    <a:latin typeface="Cambria Math" panose="02040503050406030204" pitchFamily="18" charset="0"/>
                  </a:rPr>
                  <a:t>Q</a:t>
                </a:r>
                <a:r>
                  <a:rPr lang="en-AU" b="0" dirty="0">
                    <a:latin typeface="Cambria Math" panose="02040503050406030204" pitchFamily="18" charset="0"/>
                  </a:rPr>
                  <a:t>uantum computing is a type of </a:t>
                </a:r>
                <a:r>
                  <a:rPr lang="en-AU" b="1" dirty="0">
                    <a:latin typeface="Cambria Math" panose="02040503050406030204" pitchFamily="18" charset="0"/>
                  </a:rPr>
                  <a:t>reversible</a:t>
                </a:r>
                <a:r>
                  <a:rPr lang="en-AU" b="0" dirty="0">
                    <a:latin typeface="Cambria Math" panose="02040503050406030204" pitchFamily="18" charset="0"/>
                  </a:rPr>
                  <a:t> computation.</a:t>
                </a:r>
              </a:p>
              <a:p>
                <a:pPr marL="0" indent="0">
                  <a:buNone/>
                </a:pPr>
                <a:r>
                  <a:rPr lang="en-AU" dirty="0">
                    <a:latin typeface="Cambria Math" panose="02040503050406030204" pitchFamily="18" charset="0"/>
                  </a:rPr>
                  <a:t> </a:t>
                </a:r>
                <a:r>
                  <a:rPr lang="en-AU" b="0" dirty="0">
                    <a:latin typeface="Cambria Math" panose="02040503050406030204" pitchFamily="18" charset="0"/>
                  </a:rPr>
                  <a:t>  </a:t>
                </a:r>
              </a:p>
              <a:p>
                <a:pPr marL="0" indent="0">
                  <a:buNone/>
                </a:pPr>
                <a:endParaRPr lang="en-AU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b="0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BE2608-529B-8032-68F7-E3CB62BD4F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5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E8F5-D9AB-A7BF-DA42-2B6D26F86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1664412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D6E3-A560-8981-2870-3F0424F3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BF63-80A1-5979-62C3-CFB7BBDB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Circuits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D7B19-D371-BB19-14E8-25355C3C8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Quantum circuits are a diagrammatic representation of a quantum program.</a:t>
            </a:r>
          </a:p>
          <a:p>
            <a:r>
              <a:rPr lang="en-AU" b="0" dirty="0"/>
              <a:t>They show </a:t>
            </a:r>
            <a:r>
              <a:rPr lang="en-AU" dirty="0"/>
              <a:t>how unitaries are applied to “registers” of qubits and where measurement occurs.</a:t>
            </a:r>
            <a:endParaRPr lang="en-AU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A3C36-671F-0947-E672-44CF6B033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E3A08-C75D-69DC-AE5B-52292C71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154" y="2878690"/>
            <a:ext cx="5625296" cy="2687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4877CB-8F4F-6C11-C62D-45E643B1D8ED}"/>
                  </a:ext>
                </a:extLst>
              </p:cNvPr>
              <p:cNvSpPr txBox="1"/>
              <p:nvPr/>
            </p:nvSpPr>
            <p:spPr>
              <a:xfrm>
                <a:off x="1403937" y="3888759"/>
                <a:ext cx="16320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dirty="0"/>
                  <a:t>Initial state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4877CB-8F4F-6C11-C62D-45E643B1D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937" y="3888759"/>
                <a:ext cx="1632030" cy="707886"/>
              </a:xfrm>
              <a:prstGeom prst="rect">
                <a:avLst/>
              </a:prstGeom>
              <a:blipFill>
                <a:blip r:embed="rId4"/>
                <a:stretch>
                  <a:fillRect t="-5357"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2DF6C26-C340-A159-78D9-7FECB43D5663}"/>
              </a:ext>
            </a:extLst>
          </p:cNvPr>
          <p:cNvSpPr txBox="1"/>
          <p:nvPr/>
        </p:nvSpPr>
        <p:spPr>
          <a:xfrm>
            <a:off x="8914095" y="3710019"/>
            <a:ext cx="206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Output</a:t>
            </a:r>
          </a:p>
          <a:p>
            <a:pPr algn="ctr"/>
            <a:r>
              <a:rPr lang="en-GB" sz="2000" dirty="0"/>
              <a:t>(Measurement)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50C53-5AC9-ABA2-4FA3-9188A301232E}"/>
                  </a:ext>
                </a:extLst>
              </p:cNvPr>
              <p:cNvSpPr txBox="1"/>
              <p:nvPr/>
            </p:nvSpPr>
            <p:spPr>
              <a:xfrm>
                <a:off x="3987404" y="2317373"/>
                <a:ext cx="17576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AU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2D50C53-5AC9-ABA2-4FA3-9188A3012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04" y="2317373"/>
                <a:ext cx="1757661" cy="307777"/>
              </a:xfrm>
              <a:prstGeom prst="rect">
                <a:avLst/>
              </a:prstGeom>
              <a:blipFill>
                <a:blip r:embed="rId5"/>
                <a:stretch>
                  <a:fillRect l="-2143" r="-2143" b="-2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29D2E6-EBCD-7D3F-F887-A70EF4D1335C}"/>
              </a:ext>
            </a:extLst>
          </p:cNvPr>
          <p:cNvCxnSpPr>
            <a:cxnSpLocks/>
          </p:cNvCxnSpPr>
          <p:nvPr/>
        </p:nvCxnSpPr>
        <p:spPr>
          <a:xfrm>
            <a:off x="6789934" y="4103964"/>
            <a:ext cx="0" cy="4847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F3851B9-8354-8A2E-B4FF-453F6D145AFA}"/>
              </a:ext>
            </a:extLst>
          </p:cNvPr>
          <p:cNvSpPr/>
          <p:nvPr/>
        </p:nvSpPr>
        <p:spPr>
          <a:xfrm>
            <a:off x="6681495" y="4479603"/>
            <a:ext cx="216878" cy="21817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203F3-F82F-1B9E-4273-912C64CCB954}"/>
              </a:ext>
            </a:extLst>
          </p:cNvPr>
          <p:cNvSpPr txBox="1"/>
          <p:nvPr/>
        </p:nvSpPr>
        <p:spPr>
          <a:xfrm>
            <a:off x="6229894" y="5776848"/>
            <a:ext cx="118109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AU" sz="2000" dirty="0"/>
              <a:t>Controlled</a:t>
            </a:r>
          </a:p>
          <a:p>
            <a:pPr algn="ctr"/>
            <a:r>
              <a:rPr lang="en-AU" sz="2000" dirty="0"/>
              <a:t>Operation </a:t>
            </a:r>
            <a:endParaRPr lang="en-AU" sz="2000" b="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1832F6-9B71-5563-C7D7-E550A46E6C6E}"/>
              </a:ext>
            </a:extLst>
          </p:cNvPr>
          <p:cNvCxnSpPr>
            <a:cxnSpLocks/>
          </p:cNvCxnSpPr>
          <p:nvPr/>
        </p:nvCxnSpPr>
        <p:spPr>
          <a:xfrm>
            <a:off x="4777554" y="2668041"/>
            <a:ext cx="1" cy="26521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4007C24-09C7-18C8-37EB-BECFC3F8D230}"/>
              </a:ext>
            </a:extLst>
          </p:cNvPr>
          <p:cNvSpPr/>
          <p:nvPr/>
        </p:nvSpPr>
        <p:spPr>
          <a:xfrm>
            <a:off x="4300053" y="2981738"/>
            <a:ext cx="955005" cy="2584461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0FA7725-287A-A788-4C20-DABDB5843A83}"/>
              </a:ext>
            </a:extLst>
          </p:cNvPr>
          <p:cNvSpPr/>
          <p:nvPr/>
        </p:nvSpPr>
        <p:spPr>
          <a:xfrm>
            <a:off x="6275411" y="2835536"/>
            <a:ext cx="1026536" cy="19850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032FF0-9DAD-F01F-1F6E-992F7EBEB8D0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820440" y="4964327"/>
            <a:ext cx="1" cy="81252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F41110-3FCD-9D16-6001-503D903808D2}"/>
              </a:ext>
            </a:extLst>
          </p:cNvPr>
          <p:cNvCxnSpPr/>
          <p:nvPr/>
        </p:nvCxnSpPr>
        <p:spPr>
          <a:xfrm>
            <a:off x="3405808" y="6427303"/>
            <a:ext cx="5102087" cy="0"/>
          </a:xfrm>
          <a:prstGeom prst="straightConnector1">
            <a:avLst/>
          </a:prstGeom>
          <a:ln w="76200">
            <a:solidFill>
              <a:srgbClr val="B7AD7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87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8353A-F9DC-5185-BF72-4605A7F8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74E69-2671-6671-9B5C-6DE2DADD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Analogue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E0F16-F132-32B2-FA04-0640638A51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Continuously manipulates quantum states through engineered interactions between particles (e.g. atoms or ions). Viewed as applying a time-dependant unitary to prepare a target state:</a:t>
                </a:r>
                <a:br>
                  <a:rPr lang="en-GB" dirty="0"/>
                </a:br>
                <a:endParaRPr lang="en-GB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=|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Relies on the physical characteristics of the system and is less flexible for general-purpose computation.</a:t>
                </a:r>
              </a:p>
              <a:p>
                <a:r>
                  <a:rPr lang="en-GB" dirty="0"/>
                  <a:t>Applications include optimisation, graph-based problems and reservoir computing.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E0F16-F132-32B2-FA04-0640638A51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5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B97C9-A806-6450-F9C5-AF3864FB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A3DC1-662E-DBAF-3060-80A09FA88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709" y="4164099"/>
            <a:ext cx="3242581" cy="22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57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DEBB9-1C57-DE7C-6425-B270FEEF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5EA8-5FD3-238A-5498-5776C6CD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Digital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5D966-62C7-BF8E-4DD3-05320F9F7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AU" dirty="0"/>
                  <a:t>Uses discrete </a:t>
                </a:r>
                <a:r>
                  <a:rPr lang="en-AU" b="1" dirty="0"/>
                  <a:t>quantum gates</a:t>
                </a:r>
                <a:r>
                  <a:rPr lang="en-AU" dirty="0"/>
                  <a:t>  - analogous to classically logic gates. Viewed </a:t>
                </a:r>
                <a:r>
                  <a:rPr lang="en-GB" dirty="0"/>
                  <a:t>a sequence of unitaries, called quantum “gates”, that act on one or more qubits:</a:t>
                </a:r>
                <a:br>
                  <a:rPr lang="en-GB" dirty="0"/>
                </a:br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AU" dirty="0"/>
                </a:br>
                <a:endParaRPr lang="en-GB" dirty="0"/>
              </a:p>
              <a:p>
                <a:r>
                  <a:rPr lang="en-AU" dirty="0"/>
                  <a:t>Digital systems are more versatile and are the foundation for universal quantum computers.</a:t>
                </a:r>
              </a:p>
              <a:p>
                <a:r>
                  <a:rPr lang="en-AU" dirty="0"/>
                  <a:t>More dependant on error mitigation or correction.</a:t>
                </a: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F5D966-62C7-BF8E-4DD3-05320F9F7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5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075E1-0494-169F-4C6D-D9A3DB963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0DA6E-695C-538B-11A6-088AB4BE1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66" y="3773854"/>
            <a:ext cx="4761434" cy="22747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1D5238-D14E-6152-BCB8-275A81754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469" y="3429000"/>
            <a:ext cx="4532204" cy="30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66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CBD7C-EEAA-9D93-B86A-E0C5C5F5E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7CF20-144F-38F3-FEF8-97138D7B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D5189-13A0-39B8-F978-E8D80E387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6DC4308-4404-4C60-B88B-90F42665A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59" y="1851991"/>
            <a:ext cx="6045661" cy="40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891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ED45-84C6-D087-6213-1E7C0EC34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0435-D2A7-03F7-C34B-9AAD4AC2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CE2F7-A173-D9EA-8782-DD96F20278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7258EC-E46F-F4EA-E527-BE3FD1F6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59" y="1851991"/>
            <a:ext cx="6045661" cy="40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globe with a green arrow&#10;&#10;AI-generated content may be incorrect.">
            <a:extLst>
              <a:ext uri="{FF2B5EF4-FFF2-40B4-BE49-F238E27FC236}">
                <a16:creationId xmlns:a16="http://schemas.microsoft.com/office/drawing/2014/main" id="{38DCA527-1F88-4F1E-97BD-D16D7A6A7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0" y="2518836"/>
            <a:ext cx="2858824" cy="3240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36316B3-5451-0461-811D-AD776A4FFB02}"/>
              </a:ext>
            </a:extLst>
          </p:cNvPr>
          <p:cNvSpPr/>
          <p:nvPr/>
        </p:nvSpPr>
        <p:spPr>
          <a:xfrm>
            <a:off x="970459" y="2402314"/>
            <a:ext cx="6045661" cy="71194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0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033FE-C720-CA50-44C0-CE9EBD45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397C4-1D5E-03B8-1BAA-DC61ABE0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63F235-0EDF-4FB6-ACC8-F8C93FDAA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5D4EBCF-F7E8-60A5-72B2-3D88D364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59" y="1851991"/>
            <a:ext cx="6045661" cy="40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lobe with a green arrow&#10;&#10;AI-generated content may be incorrect.">
            <a:extLst>
              <a:ext uri="{FF2B5EF4-FFF2-40B4-BE49-F238E27FC236}">
                <a16:creationId xmlns:a16="http://schemas.microsoft.com/office/drawing/2014/main" id="{A574C3E3-FD9C-D86F-71A2-8360BBF46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0" y="2519999"/>
            <a:ext cx="2858823" cy="3240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E7697A-1DA5-CE85-1B80-BA805E39647A}"/>
              </a:ext>
            </a:extLst>
          </p:cNvPr>
          <p:cNvSpPr/>
          <p:nvPr/>
        </p:nvSpPr>
        <p:spPr>
          <a:xfrm>
            <a:off x="970459" y="3896139"/>
            <a:ext cx="6045661" cy="81317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30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33193-9AE7-436A-FF41-9D245540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30DA5-AEC9-075B-CF98-2ED9E1C6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Models: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A80DB-0CE2-78F4-96DC-61C19294C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A30E11-5D05-483E-18A7-AFB674B1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59" y="1851991"/>
            <a:ext cx="6045661" cy="40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AD6851A-9B83-B0FA-6B99-631DE0407D85}"/>
              </a:ext>
            </a:extLst>
          </p:cNvPr>
          <p:cNvSpPr/>
          <p:nvPr/>
        </p:nvSpPr>
        <p:spPr>
          <a:xfrm>
            <a:off x="970458" y="4744278"/>
            <a:ext cx="6045661" cy="13782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6D22E-56DC-E8A0-D511-E96C587090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783" y="2089081"/>
            <a:ext cx="4028910" cy="2918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6A9AF-0F22-823D-DF5C-BFB39AA440B4}"/>
              </a:ext>
            </a:extLst>
          </p:cNvPr>
          <p:cNvSpPr txBox="1"/>
          <p:nvPr/>
        </p:nvSpPr>
        <p:spPr>
          <a:xfrm>
            <a:off x="9899374" y="5152551"/>
            <a:ext cx="889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349C6E-2A17-ACFF-4D56-BD9B8A05FA8A}"/>
              </a:ext>
            </a:extLst>
          </p:cNvPr>
          <p:cNvSpPr txBox="1"/>
          <p:nvPr/>
        </p:nvSpPr>
        <p:spPr>
          <a:xfrm>
            <a:off x="8570244" y="5169633"/>
            <a:ext cx="106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Control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DB38B4-3165-D957-FD50-D6E9768A5AB8}"/>
              </a:ext>
            </a:extLst>
          </p:cNvPr>
          <p:cNvCxnSpPr>
            <a:cxnSpLocks/>
          </p:cNvCxnSpPr>
          <p:nvPr/>
        </p:nvCxnSpPr>
        <p:spPr>
          <a:xfrm flipV="1">
            <a:off x="9211824" y="4880630"/>
            <a:ext cx="426661" cy="28900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AB1EAF-F57C-324A-D115-F230E3AAF9B3}"/>
              </a:ext>
            </a:extLst>
          </p:cNvPr>
          <p:cNvCxnSpPr>
            <a:cxnSpLocks/>
          </p:cNvCxnSpPr>
          <p:nvPr/>
        </p:nvCxnSpPr>
        <p:spPr>
          <a:xfrm flipH="1" flipV="1">
            <a:off x="9899374" y="4880630"/>
            <a:ext cx="296218" cy="27192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5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EA6E7-1146-FE55-2A47-296F1D524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F766F-AA98-E1DB-F291-5374CDA2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D9F0-BB1B-CCD8-973C-3FFA20AEB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2" y="1161359"/>
            <a:ext cx="10857878" cy="5040618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en-US" b="0" i="0" dirty="0">
                <a:effectLst/>
                <a:latin typeface="Aptos" panose="020B0004020202020204" pitchFamily="34" charset="0"/>
              </a:rPr>
              <a:t>Introduction to the Pawsey Quantum Supercomputing Innovation Hub</a:t>
            </a:r>
          </a:p>
          <a:p>
            <a:pPr fontAlgn="base">
              <a:lnSpc>
                <a:spcPct val="120000"/>
              </a:lnSpc>
            </a:pPr>
            <a:r>
              <a:rPr lang="en-US" dirty="0">
                <a:latin typeface="Aptos" panose="020B0004020202020204" pitchFamily="34" charset="0"/>
              </a:rPr>
              <a:t>Quantum Computing: </a:t>
            </a:r>
          </a:p>
          <a:p>
            <a:pPr lvl="1" fontAlgn="base">
              <a:lnSpc>
                <a:spcPct val="120000"/>
              </a:lnSpc>
            </a:pPr>
            <a:r>
              <a:rPr lang="en-US" sz="2000" dirty="0">
                <a:latin typeface="Aptos" panose="020B0004020202020204" pitchFamily="34" charset="0"/>
              </a:rPr>
              <a:t>Bits vs qubits, superposition, entanglement </a:t>
            </a:r>
          </a:p>
          <a:p>
            <a:pPr lvl="1" fontAlgn="base">
              <a:lnSpc>
                <a:spcPct val="120000"/>
              </a:lnSpc>
            </a:pPr>
            <a:r>
              <a:rPr lang="en-US" sz="2000" dirty="0">
                <a:latin typeface="Aptos" panose="020B0004020202020204" pitchFamily="34" charset="0"/>
              </a:rPr>
              <a:t>Quantum circuits and quantum gates.</a:t>
            </a:r>
          </a:p>
          <a:p>
            <a:pPr lvl="1" fontAlgn="base">
              <a:lnSpc>
                <a:spcPct val="120000"/>
              </a:lnSpc>
            </a:pPr>
            <a:r>
              <a:rPr lang="en-US" sz="2000" b="0" i="0" dirty="0">
                <a:effectLst/>
                <a:latin typeface="Aptos" panose="020B0004020202020204" pitchFamily="34" charset="0"/>
              </a:rPr>
              <a:t>Quantum computing </a:t>
            </a:r>
            <a:r>
              <a:rPr lang="en-US" sz="2000" dirty="0">
                <a:latin typeface="Aptos" panose="020B0004020202020204" pitchFamily="34" charset="0"/>
              </a:rPr>
              <a:t>l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andscape</a:t>
            </a:r>
            <a:r>
              <a:rPr lang="en-US" sz="2000" dirty="0">
                <a:latin typeface="Aptos" panose="020B0004020202020204" pitchFamily="34" charset="0"/>
              </a:rPr>
              <a:t>: NISQ devices, analog vs digital</a:t>
            </a:r>
            <a:endParaRPr lang="en-US" sz="2000" b="0" i="0" dirty="0">
              <a:effectLst/>
              <a:latin typeface="Aptos" panose="020B0004020202020204" pitchFamily="34" charset="0"/>
            </a:endParaRPr>
          </a:p>
          <a:p>
            <a:pPr fontAlgn="base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</a:rPr>
              <a:t>Quantum Algorithms:</a:t>
            </a:r>
            <a:endParaRPr lang="en-US" b="0" i="0" dirty="0">
              <a:effectLst/>
              <a:latin typeface="Aptos" panose="020B0004020202020204" pitchFamily="34" charset="0"/>
            </a:endParaRP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Quantum parallelism</a:t>
            </a: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b="0" i="0" dirty="0">
                <a:effectLst/>
                <a:latin typeface="Aptos" panose="020B0004020202020204" pitchFamily="34" charset="0"/>
              </a:rPr>
              <a:t>Adiabatic </a:t>
            </a:r>
            <a:r>
              <a:rPr lang="en-US" sz="2000" dirty="0">
                <a:latin typeface="Aptos" panose="020B0004020202020204" pitchFamily="34" charset="0"/>
              </a:rPr>
              <a:t>q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uantum </a:t>
            </a:r>
            <a:r>
              <a:rPr lang="en-US" sz="2000" dirty="0">
                <a:latin typeface="Aptos" panose="020B0004020202020204" pitchFamily="34" charset="0"/>
              </a:rPr>
              <a:t>c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omputing</a:t>
            </a: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Variational quantum circuits (VQCs)</a:t>
            </a: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The Quantum approximate </a:t>
            </a:r>
            <a:r>
              <a:rPr lang="en-US" sz="2000" dirty="0" err="1">
                <a:latin typeface="Aptos" panose="020B0004020202020204" pitchFamily="34" charset="0"/>
              </a:rPr>
              <a:t>optimisation</a:t>
            </a:r>
            <a:r>
              <a:rPr lang="en-US" sz="2000" dirty="0">
                <a:latin typeface="Aptos" panose="020B0004020202020204" pitchFamily="34" charset="0"/>
              </a:rPr>
              <a:t> algorithm (QAOA) for combinatorial optimization</a:t>
            </a:r>
          </a:p>
          <a:p>
            <a:pPr fontAlgn="base">
              <a:lnSpc>
                <a:spcPts val="1657"/>
              </a:lnSpc>
              <a:spcAft>
                <a:spcPts val="600"/>
              </a:spcAft>
            </a:pPr>
            <a:r>
              <a:rPr lang="en-US" dirty="0">
                <a:latin typeface="Aptos" panose="020B0004020202020204" pitchFamily="34" charset="0"/>
              </a:rPr>
              <a:t>Hands-On:</a:t>
            </a: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Programming quantum circuits with </a:t>
            </a:r>
            <a:r>
              <a:rPr lang="en-US" sz="2000" dirty="0" err="1">
                <a:latin typeface="Aptos" panose="020B0004020202020204" pitchFamily="34" charset="0"/>
              </a:rPr>
              <a:t>Qiskit</a:t>
            </a:r>
            <a:endParaRPr lang="en-US" sz="2000" dirty="0">
              <a:latin typeface="Aptos" panose="020B0004020202020204" pitchFamily="34" charset="0"/>
            </a:endParaRPr>
          </a:p>
          <a:p>
            <a:pPr lvl="1" fontAlgn="base">
              <a:lnSpc>
                <a:spcPts val="1657"/>
              </a:lnSpc>
              <a:spcAft>
                <a:spcPts val="600"/>
              </a:spcAft>
            </a:pPr>
            <a:r>
              <a:rPr lang="en-US" sz="2000" dirty="0">
                <a:latin typeface="Aptos" panose="020B0004020202020204" pitchFamily="34" charset="0"/>
              </a:rPr>
              <a:t>Solving the max-cut problem with QAOA</a:t>
            </a:r>
          </a:p>
          <a:p>
            <a:pPr lvl="1" fontAlgn="base">
              <a:lnSpc>
                <a:spcPts val="1657"/>
              </a:lnSpc>
            </a:pP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8DD88-48C3-1940-4FB5-84E6D138C3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22210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DE27B-2A1E-22AC-A9AB-B4E0973A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diagram of a computer server&#10;&#10;Description automatically generated">
            <a:extLst>
              <a:ext uri="{FF2B5EF4-FFF2-40B4-BE49-F238E27FC236}">
                <a16:creationId xmlns:a16="http://schemas.microsoft.com/office/drawing/2014/main" id="{31DB1370-C9FE-9B19-2CFE-813D4B2C8B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954" y="4192970"/>
            <a:ext cx="3171464" cy="23173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52FDAAD-BE30-D228-78C8-C7C548C88EB8}"/>
              </a:ext>
            </a:extLst>
          </p:cNvPr>
          <p:cNvGrpSpPr/>
          <p:nvPr/>
        </p:nvGrpSpPr>
        <p:grpSpPr>
          <a:xfrm>
            <a:off x="10592782" y="209685"/>
            <a:ext cx="1440000" cy="1440000"/>
            <a:chOff x="11238935" y="-241817"/>
            <a:chExt cx="1440000" cy="1440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3C4BD24-260B-3E90-AAF1-BD15156C5A2F}"/>
                </a:ext>
              </a:extLst>
            </p:cNvPr>
            <p:cNvSpPr/>
            <p:nvPr/>
          </p:nvSpPr>
          <p:spPr>
            <a:xfrm>
              <a:off x="11238935" y="-241817"/>
              <a:ext cx="1440000" cy="1440000"/>
            </a:xfrm>
            <a:prstGeom prst="ellipse">
              <a:avLst/>
            </a:prstGeom>
            <a:solidFill>
              <a:srgbClr val="B8AC7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row of servers in a room&#10;&#10;Description automatically generated">
              <a:extLst>
                <a:ext uri="{FF2B5EF4-FFF2-40B4-BE49-F238E27FC236}">
                  <a16:creationId xmlns:a16="http://schemas.microsoft.com/office/drawing/2014/main" id="{7EEF14ED-7D10-A8F9-5632-C708C53A0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88884" y="-181294"/>
              <a:ext cx="1340103" cy="1318955"/>
            </a:xfrm>
            <a:prstGeom prst="ellipse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A1B585-E969-B13A-65D4-8B98E3A59DB3}"/>
              </a:ext>
            </a:extLst>
          </p:cNvPr>
          <p:cNvGrpSpPr/>
          <p:nvPr/>
        </p:nvGrpSpPr>
        <p:grpSpPr>
          <a:xfrm>
            <a:off x="698576" y="230891"/>
            <a:ext cx="1440000" cy="1440000"/>
            <a:chOff x="-436988" y="-241817"/>
            <a:chExt cx="1440000" cy="1440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19C07F-8320-3D53-035F-941FBC213C87}"/>
                </a:ext>
              </a:extLst>
            </p:cNvPr>
            <p:cNvSpPr/>
            <p:nvPr/>
          </p:nvSpPr>
          <p:spPr>
            <a:xfrm>
              <a:off x="-436988" y="-241817"/>
              <a:ext cx="1440000" cy="1440000"/>
            </a:xfrm>
            <a:prstGeom prst="ellipse">
              <a:avLst/>
            </a:prstGeom>
            <a:solidFill>
              <a:srgbClr val="B8AC7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Picture 25" descr="A row of servers in a room&#10;&#10;Description automatically generated">
              <a:extLst>
                <a:ext uri="{FF2B5EF4-FFF2-40B4-BE49-F238E27FC236}">
                  <a16:creationId xmlns:a16="http://schemas.microsoft.com/office/drawing/2014/main" id="{B0339057-C2AC-BA04-5423-489D8509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78947" y="-181294"/>
              <a:ext cx="1332907" cy="1318955"/>
            </a:xfrm>
            <a:prstGeom prst="ellipse">
              <a:avLst/>
            </a:prstGeom>
          </p:spPr>
        </p:pic>
      </p:grpSp>
      <p:sp>
        <p:nvSpPr>
          <p:cNvPr id="6" name="Title 16">
            <a:extLst>
              <a:ext uri="{FF2B5EF4-FFF2-40B4-BE49-F238E27FC236}">
                <a16:creationId xmlns:a16="http://schemas.microsoft.com/office/drawing/2014/main" id="{9E2D2501-5C85-B74D-226E-0B535E2C0492}"/>
              </a:ext>
            </a:extLst>
          </p:cNvPr>
          <p:cNvSpPr txBox="1">
            <a:spLocks/>
          </p:cNvSpPr>
          <p:nvPr/>
        </p:nvSpPr>
        <p:spPr>
          <a:xfrm>
            <a:off x="186357" y="628040"/>
            <a:ext cx="12191999" cy="518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Eurostile Unicase LT Pro" panose="020B0804020202050204" pitchFamily="34" charset="77"/>
              </a:rPr>
              <a:t>VS</a:t>
            </a:r>
          </a:p>
        </p:txBody>
      </p:sp>
      <p:sp>
        <p:nvSpPr>
          <p:cNvPr id="28" name="Title 16">
            <a:extLst>
              <a:ext uri="{FF2B5EF4-FFF2-40B4-BE49-F238E27FC236}">
                <a16:creationId xmlns:a16="http://schemas.microsoft.com/office/drawing/2014/main" id="{66B68110-6E32-8E12-A1FA-62C26977B87B}"/>
              </a:ext>
            </a:extLst>
          </p:cNvPr>
          <p:cNvSpPr txBox="1">
            <a:spLocks/>
          </p:cNvSpPr>
          <p:nvPr/>
        </p:nvSpPr>
        <p:spPr>
          <a:xfrm>
            <a:off x="1" y="263006"/>
            <a:ext cx="6095999" cy="518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r>
              <a:rPr lang="en-US" sz="2800" b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Eurostile Unicase LT Pro" panose="020B0804020202050204" pitchFamily="34" charset="77"/>
              </a:rPr>
              <a:t>    </a:t>
            </a:r>
          </a:p>
        </p:txBody>
      </p:sp>
      <p:sp>
        <p:nvSpPr>
          <p:cNvPr id="35" name="Title 16">
            <a:extLst>
              <a:ext uri="{FF2B5EF4-FFF2-40B4-BE49-F238E27FC236}">
                <a16:creationId xmlns:a16="http://schemas.microsoft.com/office/drawing/2014/main" id="{B8175DD4-4839-43B7-78DA-675A6C693E72}"/>
              </a:ext>
            </a:extLst>
          </p:cNvPr>
          <p:cNvSpPr txBox="1">
            <a:spLocks/>
          </p:cNvSpPr>
          <p:nvPr/>
        </p:nvSpPr>
        <p:spPr>
          <a:xfrm>
            <a:off x="6096000" y="263006"/>
            <a:ext cx="6096000" cy="518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 algn="r"/>
            <a:endParaRPr lang="en-US" sz="2800" b="1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Eurostile Unicase LT Pro" panose="020B0804020202050204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9B7B3-4051-4458-01E0-C2CDA30C5B79}"/>
              </a:ext>
            </a:extLst>
          </p:cNvPr>
          <p:cNvSpPr/>
          <p:nvPr/>
        </p:nvSpPr>
        <p:spPr>
          <a:xfrm>
            <a:off x="6218366" y="1395800"/>
            <a:ext cx="126804" cy="5462200"/>
          </a:xfrm>
          <a:prstGeom prst="rect">
            <a:avLst/>
          </a:prstGeom>
          <a:solidFill>
            <a:srgbClr val="EBE5D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700D7C-DCCB-69CE-FFC8-4D56CB21DD6E}"/>
              </a:ext>
            </a:extLst>
          </p:cNvPr>
          <p:cNvGrpSpPr/>
          <p:nvPr/>
        </p:nvGrpSpPr>
        <p:grpSpPr>
          <a:xfrm>
            <a:off x="566024" y="256485"/>
            <a:ext cx="11059953" cy="1411883"/>
            <a:chOff x="478331" y="256485"/>
            <a:chExt cx="11059953" cy="1411883"/>
          </a:xfrm>
        </p:grpSpPr>
        <p:sp>
          <p:nvSpPr>
            <p:cNvPr id="7" name="Title 16">
              <a:extLst>
                <a:ext uri="{FF2B5EF4-FFF2-40B4-BE49-F238E27FC236}">
                  <a16:creationId xmlns:a16="http://schemas.microsoft.com/office/drawing/2014/main" id="{74138428-B3F5-0B14-5298-30D0D817553F}"/>
                </a:ext>
              </a:extLst>
            </p:cNvPr>
            <p:cNvSpPr txBox="1">
              <a:spLocks/>
            </p:cNvSpPr>
            <p:nvPr/>
          </p:nvSpPr>
          <p:spPr>
            <a:xfrm>
              <a:off x="478331" y="279555"/>
              <a:ext cx="4843670" cy="138881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0" kern="1200">
                  <a:solidFill>
                    <a:srgbClr val="D4C89E"/>
                  </a:solidFill>
                  <a:latin typeface="Eurostile" panose="020B0504020202050204" pitchFamily="34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Eurostile Unicase LT Pro" panose="020B0804020202050204" pitchFamily="34" charset="77"/>
                </a:rPr>
                <a:t>Classical </a:t>
              </a:r>
            </a:p>
            <a:p>
              <a:pPr algn="ctr"/>
              <a:r>
                <a:rPr lang="en-US" b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Eurostile Unicase LT Pro" panose="020B0804020202050204" pitchFamily="34" charset="77"/>
                </a:rPr>
                <a:t>computers</a:t>
              </a:r>
            </a:p>
          </p:txBody>
        </p:sp>
        <p:sp>
          <p:nvSpPr>
            <p:cNvPr id="19" name="Title 16">
              <a:extLst>
                <a:ext uri="{FF2B5EF4-FFF2-40B4-BE49-F238E27FC236}">
                  <a16:creationId xmlns:a16="http://schemas.microsoft.com/office/drawing/2014/main" id="{413D0BEE-7F89-5B30-C82D-AD8C16795B86}"/>
                </a:ext>
              </a:extLst>
            </p:cNvPr>
            <p:cNvSpPr txBox="1">
              <a:spLocks/>
            </p:cNvSpPr>
            <p:nvPr/>
          </p:nvSpPr>
          <p:spPr>
            <a:xfrm>
              <a:off x="6694614" y="256485"/>
              <a:ext cx="4843670" cy="138881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0" kern="1200">
                  <a:solidFill>
                    <a:srgbClr val="D4C89E"/>
                  </a:solidFill>
                  <a:latin typeface="Eurostile" panose="020B0504020202050204" pitchFamily="34" charset="77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b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Eurostile Unicase LT Pro" panose="020B0804020202050204" pitchFamily="34" charset="77"/>
                </a:rPr>
                <a:t>Quantum </a:t>
              </a:r>
            </a:p>
            <a:p>
              <a:pPr algn="ctr"/>
              <a:r>
                <a:rPr lang="en-US" b="1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Eurostile Unicase LT Pro" panose="020B0804020202050204" pitchFamily="34" charset="77"/>
                </a:rPr>
                <a:t>computers</a:t>
              </a:r>
            </a:p>
          </p:txBody>
        </p: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2BCB708-9915-2425-D41C-576774A4F2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Computing Comparison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759CE-EF3D-6F92-128B-A36A3B4AB7DB}"/>
              </a:ext>
            </a:extLst>
          </p:cNvPr>
          <p:cNvSpPr txBox="1"/>
          <p:nvPr/>
        </p:nvSpPr>
        <p:spPr>
          <a:xfrm>
            <a:off x="756617" y="1780843"/>
            <a:ext cx="5412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Stores bits to represent data, applies </a:t>
            </a:r>
            <a:br>
              <a:rPr lang="en-US"/>
            </a:br>
            <a:r>
              <a:rPr lang="en-US"/>
              <a:t>bit manipulation to represent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Really fast (GHz)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Good at arithmetic, 2 + 2 = 4 (almost) always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Production scale, with systems relying on silicon transistors.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Some variety in hardware but all pretty similar.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3DB3FC-C830-7329-BBCA-0C68B82BE8F7}"/>
              </a:ext>
            </a:extLst>
          </p:cNvPr>
          <p:cNvSpPr txBox="1"/>
          <p:nvPr/>
        </p:nvSpPr>
        <p:spPr>
          <a:xfrm>
            <a:off x="6393980" y="1755536"/>
            <a:ext cx="558885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Operates on “qubits”</a:t>
            </a:r>
            <a:endParaRPr lang="en-US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 good at arithmetic BUT (much) better at other 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are in Noisy Intermediate Scale Quantum (NISQ) Era.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/>
              <a:t>Current technologies are all noisy (90-99% fidelity on single gate operations).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/>
              <a:t>Low qubit counts (100)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/>
              <a:t>Quite slow (100 circuits per second)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Lots of variety in technologies, all single experiments</a:t>
            </a:r>
          </a:p>
        </p:txBody>
      </p:sp>
      <p:pic>
        <p:nvPicPr>
          <p:cNvPr id="33" name="Picture 2" descr="AMD Instinct™ MI250X Accelerators">
            <a:extLst>
              <a:ext uri="{FF2B5EF4-FFF2-40B4-BE49-F238E27FC236}">
                <a16:creationId xmlns:a16="http://schemas.microsoft.com/office/drawing/2014/main" id="{36D78369-30FF-434A-1A2E-80A43C6DE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9097" y="4277615"/>
            <a:ext cx="2045449" cy="125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MD's EPYC Milan-X is Official: 3D V-Cache Brings Up To 768MB of L3 Cache,  64 Cores : r/Amd">
            <a:extLst>
              <a:ext uri="{FF2B5EF4-FFF2-40B4-BE49-F238E27FC236}">
                <a16:creationId xmlns:a16="http://schemas.microsoft.com/office/drawing/2014/main" id="{AAF098DB-DE10-7A54-8C8E-D0AA05E6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97" y="5619359"/>
            <a:ext cx="895910" cy="8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Quera computer">
            <a:extLst>
              <a:ext uri="{FF2B5EF4-FFF2-40B4-BE49-F238E27FC236}">
                <a16:creationId xmlns:a16="http://schemas.microsoft.com/office/drawing/2014/main" id="{9CCD616B-27F1-89C7-2846-B7F7E76A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6538" y="4845097"/>
            <a:ext cx="1196821" cy="194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Finland launches a 20-qubit quantum computer – development towards more  powerful quantum computers continues | Press releases IQM">
            <a:extLst>
              <a:ext uri="{FF2B5EF4-FFF2-40B4-BE49-F238E27FC236}">
                <a16:creationId xmlns:a16="http://schemas.microsoft.com/office/drawing/2014/main" id="{6C224673-A5BC-CE53-4F33-C6C2000CD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9698" y="5156648"/>
            <a:ext cx="1196821" cy="1502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IonQ Surpasses Milestone: Achieves 35 Algorithmic Qubits Ahead of Schedule">
            <a:extLst>
              <a:ext uri="{FF2B5EF4-FFF2-40B4-BE49-F238E27FC236}">
                <a16:creationId xmlns:a16="http://schemas.microsoft.com/office/drawing/2014/main" id="{F6B71CCB-F6C3-167E-D79D-116BC5B0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3942" y="5213245"/>
            <a:ext cx="2085737" cy="1381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495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11EB-EA96-A828-CCAA-AF7EA7D8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3F52-28BB-1D7A-BE95-D47975F0C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8" y="1398276"/>
            <a:ext cx="6180728" cy="5040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B7AD72"/>
                </a:solidFill>
                <a:latin typeface="Eurostile" panose="020B0504020202050204" pitchFamily="34" charset="77"/>
              </a:rPr>
              <a:t>Analogue</a:t>
            </a:r>
          </a:p>
          <a:p>
            <a:r>
              <a:rPr lang="en-GB" dirty="0"/>
              <a:t>Superconducting Flux Qubits: D-Wave Systems</a:t>
            </a:r>
          </a:p>
          <a:p>
            <a:pPr lvl="1"/>
            <a:r>
              <a:rPr lang="en-GB" sz="2000" dirty="0"/>
              <a:t>Needs Helium 3 cooling  </a:t>
            </a:r>
          </a:p>
          <a:p>
            <a:r>
              <a:rPr lang="en-GB" dirty="0"/>
              <a:t>Neutral Atoms: QuEra Computing, </a:t>
            </a:r>
            <a:r>
              <a:rPr lang="en-GB" dirty="0" err="1"/>
              <a:t>Pasqal</a:t>
            </a:r>
            <a:r>
              <a:rPr lang="en-GB" dirty="0"/>
              <a:t>, </a:t>
            </a:r>
            <a:r>
              <a:rPr lang="en-GB" dirty="0" err="1"/>
              <a:t>Infleqtion</a:t>
            </a:r>
            <a:endParaRPr lang="en-GB" dirty="0"/>
          </a:p>
          <a:p>
            <a:pPr lvl="1"/>
            <a:r>
              <a:rPr lang="en-GB" sz="2000" dirty="0"/>
              <a:t>Needs vacuum chamber</a:t>
            </a:r>
            <a:r>
              <a:rPr lang="en-GB" sz="2000"/>
              <a:t>, lasers</a:t>
            </a:r>
            <a:endParaRPr lang="en-GB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7CA10-396D-D5DF-E4E2-0A63809EB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8" descr="Quera computer">
            <a:extLst>
              <a:ext uri="{FF2B5EF4-FFF2-40B4-BE49-F238E27FC236}">
                <a16:creationId xmlns:a16="http://schemas.microsoft.com/office/drawing/2014/main" id="{46453F36-0859-FA3E-BDB1-214CFE34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870" y="2968046"/>
            <a:ext cx="1336296" cy="21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D4EBB11-54CF-2DB4-E3C1-358F13F5A006}"/>
              </a:ext>
            </a:extLst>
          </p:cNvPr>
          <p:cNvGrpSpPr/>
          <p:nvPr/>
        </p:nvGrpSpPr>
        <p:grpSpPr>
          <a:xfrm>
            <a:off x="7764893" y="1217112"/>
            <a:ext cx="1591043" cy="1576219"/>
            <a:chOff x="6463430" y="1392356"/>
            <a:chExt cx="1591043" cy="1576219"/>
          </a:xfrm>
        </p:grpSpPr>
        <p:pic>
          <p:nvPicPr>
            <p:cNvPr id="6" name="Picture 12" descr="Germany launches its first hybrid quantum computer at Leibniz  Supercomputing Centre | Press releases IQM">
              <a:extLst>
                <a:ext uri="{FF2B5EF4-FFF2-40B4-BE49-F238E27FC236}">
                  <a16:creationId xmlns:a16="http://schemas.microsoft.com/office/drawing/2014/main" id="{B59F68B8-FBE1-7929-7333-E6C5B7B6BE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6580" y="1392356"/>
              <a:ext cx="1537893" cy="15762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183050-7A59-0EB6-3801-A01F1305A5D6}"/>
                </a:ext>
              </a:extLst>
            </p:cNvPr>
            <p:cNvSpPr txBox="1"/>
            <p:nvPr/>
          </p:nvSpPr>
          <p:spPr>
            <a:xfrm>
              <a:off x="6463430" y="2659360"/>
              <a:ext cx="1591043" cy="307777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20-50 qubits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87462B-E990-838D-7554-6347E5EA9D12}"/>
              </a:ext>
            </a:extLst>
          </p:cNvPr>
          <p:cNvGrpSpPr/>
          <p:nvPr/>
        </p:nvGrpSpPr>
        <p:grpSpPr>
          <a:xfrm>
            <a:off x="8373633" y="3638487"/>
            <a:ext cx="1591043" cy="1189361"/>
            <a:chOff x="6585679" y="3234101"/>
            <a:chExt cx="2245518" cy="1487600"/>
          </a:xfrm>
        </p:grpSpPr>
        <p:pic>
          <p:nvPicPr>
            <p:cNvPr id="7" name="Picture 14" descr="IonQ Surpasses Milestone: Achieves 35 Algorithmic Qubits Ahead of Schedule">
              <a:extLst>
                <a:ext uri="{FF2B5EF4-FFF2-40B4-BE49-F238E27FC236}">
                  <a16:creationId xmlns:a16="http://schemas.microsoft.com/office/drawing/2014/main" id="{64ACF255-81D5-20DE-CF37-7CCF6FB6C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679" y="3234101"/>
              <a:ext cx="2245518" cy="1487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A70DA9-9966-DF06-97EA-2C6FA11F5D98}"/>
                </a:ext>
              </a:extLst>
            </p:cNvPr>
            <p:cNvSpPr txBox="1"/>
            <p:nvPr/>
          </p:nvSpPr>
          <p:spPr>
            <a:xfrm>
              <a:off x="6585679" y="4383147"/>
              <a:ext cx="2245518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36 qubits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77EC569-7F98-5322-EFD0-4C2E8150640C}"/>
              </a:ext>
            </a:extLst>
          </p:cNvPr>
          <p:cNvSpPr txBox="1"/>
          <p:nvPr/>
        </p:nvSpPr>
        <p:spPr>
          <a:xfrm>
            <a:off x="10257865" y="4549184"/>
            <a:ext cx="1774490" cy="584775"/>
          </a:xfrm>
          <a:prstGeom prst="rect">
            <a:avLst/>
          </a:prstGeom>
          <a:solidFill>
            <a:srgbClr val="FFFFFF">
              <a:alpha val="6039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256 qubits, analog computer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22ED21-6337-0CC1-254A-F9073D8B21B4}"/>
              </a:ext>
            </a:extLst>
          </p:cNvPr>
          <p:cNvGrpSpPr/>
          <p:nvPr/>
        </p:nvGrpSpPr>
        <p:grpSpPr>
          <a:xfrm>
            <a:off x="9493777" y="1005397"/>
            <a:ext cx="2581023" cy="1853245"/>
            <a:chOff x="9492049" y="1113892"/>
            <a:chExt cx="2581023" cy="1853245"/>
          </a:xfrm>
        </p:grpSpPr>
        <p:pic>
          <p:nvPicPr>
            <p:cNvPr id="11" name="Picture 4" descr="Quantum Revolution: Insights from IBM Think (Simple concepts)">
              <a:extLst>
                <a:ext uri="{FF2B5EF4-FFF2-40B4-BE49-F238E27FC236}">
                  <a16:creationId xmlns:a16="http://schemas.microsoft.com/office/drawing/2014/main" id="{C25A1AD0-ECC4-2A26-F766-74BFDA7698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92049" y="1163702"/>
              <a:ext cx="2446638" cy="180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BM Debuts Next-Generation Quantum Processor &amp; IBM Quantum System Two,  Extends Roadmap to Advance Era of Quantum Utility - Dec 4, 2023">
              <a:extLst>
                <a:ext uri="{FF2B5EF4-FFF2-40B4-BE49-F238E27FC236}">
                  <a16:creationId xmlns:a16="http://schemas.microsoft.com/office/drawing/2014/main" id="{6F361EB0-36D9-A9ED-8370-3DB37C82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78880" y="1113892"/>
              <a:ext cx="894192" cy="62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1DD8E9-A5C8-8F56-9D03-892F01280CCE}"/>
                </a:ext>
              </a:extLst>
            </p:cNvPr>
            <p:cNvSpPr txBox="1"/>
            <p:nvPr/>
          </p:nvSpPr>
          <p:spPr>
            <a:xfrm>
              <a:off x="9492049" y="2628583"/>
              <a:ext cx="2446638" cy="338554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130-150 qubits</a:t>
              </a:r>
            </a:p>
          </p:txBody>
        </p:sp>
      </p:grpSp>
      <p:pic>
        <p:nvPicPr>
          <p:cNvPr id="2050" name="Picture 2" descr="Diraq achieves 99% fidelity in two-qubit gates with CMOS tech - Australian  Manufacturing">
            <a:extLst>
              <a:ext uri="{FF2B5EF4-FFF2-40B4-BE49-F238E27FC236}">
                <a16:creationId xmlns:a16="http://schemas.microsoft.com/office/drawing/2014/main" id="{8A128A63-0F6C-C581-B903-DDCDED51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893" y="5234427"/>
            <a:ext cx="1733077" cy="12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5BE298-798F-418E-B581-A38706732ACA}"/>
              </a:ext>
            </a:extLst>
          </p:cNvPr>
          <p:cNvSpPr txBox="1"/>
          <p:nvPr/>
        </p:nvSpPr>
        <p:spPr>
          <a:xfrm>
            <a:off x="7764892" y="6168214"/>
            <a:ext cx="1728885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few qubits</a:t>
            </a:r>
          </a:p>
        </p:txBody>
      </p:sp>
    </p:spTree>
    <p:extLst>
      <p:ext uri="{BB962C8B-B14F-4D97-AF65-F5344CB8AC3E}">
        <p14:creationId xmlns:p14="http://schemas.microsoft.com/office/powerpoint/2010/main" val="2440625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D7C7-B2FB-2504-1B63-5A59D3D26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A99C-DDCE-F5F3-DA9E-1ABA0B6C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7F8E9-F44A-E6C9-00F7-687DE078E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8" y="1398276"/>
            <a:ext cx="6180728" cy="5040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B7AD72"/>
                </a:solidFill>
              </a:rPr>
              <a:t>Digital</a:t>
            </a:r>
            <a:r>
              <a:rPr lang="en-GB" b="1" dirty="0">
                <a:solidFill>
                  <a:srgbClr val="B7AD72"/>
                </a:solidFill>
              </a:rPr>
              <a:t> </a:t>
            </a:r>
          </a:p>
          <a:p>
            <a:r>
              <a:rPr lang="en-GB" dirty="0"/>
              <a:t>Superconducting Qubits: IQM, IBM, Google Quantum AI, </a:t>
            </a:r>
            <a:r>
              <a:rPr lang="en-GB" dirty="0" err="1"/>
              <a:t>Rigetti</a:t>
            </a:r>
            <a:r>
              <a:rPr lang="en-GB" dirty="0"/>
              <a:t> Computing</a:t>
            </a:r>
          </a:p>
          <a:p>
            <a:pPr lvl="1"/>
            <a:r>
              <a:rPr lang="en-GB" sz="2000" dirty="0"/>
              <a:t>Needs Helium 3 cooling</a:t>
            </a:r>
          </a:p>
          <a:p>
            <a:r>
              <a:rPr lang="en-GB" dirty="0"/>
              <a:t>Trapped Ions: </a:t>
            </a:r>
            <a:r>
              <a:rPr lang="en-GB" dirty="0" err="1"/>
              <a:t>IonQ</a:t>
            </a:r>
            <a:r>
              <a:rPr lang="en-GB" dirty="0"/>
              <a:t>, </a:t>
            </a:r>
            <a:r>
              <a:rPr lang="en-GB" dirty="0" err="1"/>
              <a:t>Quantinuum</a:t>
            </a:r>
            <a:r>
              <a:rPr lang="en-GB" dirty="0"/>
              <a:t> </a:t>
            </a:r>
          </a:p>
          <a:p>
            <a:pPr lvl="1"/>
            <a:r>
              <a:rPr lang="en-GB" sz="2000" dirty="0"/>
              <a:t>Needs vacuum chamber, magnetic traps, lasers</a:t>
            </a:r>
          </a:p>
          <a:p>
            <a:r>
              <a:rPr lang="en-GB" dirty="0"/>
              <a:t>Neutral Atoms: QuEra Computing,  </a:t>
            </a:r>
            <a:r>
              <a:rPr lang="en-GB" dirty="0" err="1"/>
              <a:t>Pasqal</a:t>
            </a:r>
            <a:r>
              <a:rPr lang="en-GB" dirty="0"/>
              <a:t>, </a:t>
            </a:r>
            <a:r>
              <a:rPr lang="en-GB" dirty="0" err="1"/>
              <a:t>Infleqtion</a:t>
            </a:r>
            <a:endParaRPr lang="en-GB" dirty="0"/>
          </a:p>
          <a:p>
            <a:pPr lvl="1"/>
            <a:r>
              <a:rPr lang="en-GB" sz="2000" dirty="0"/>
              <a:t>Needs vacuum chamber, magnetic traps, lasers</a:t>
            </a:r>
          </a:p>
          <a:p>
            <a:r>
              <a:rPr lang="en-GB" dirty="0"/>
              <a:t>Silicon Spin Qubits: Silicon Quantum Computing (SQC), </a:t>
            </a:r>
            <a:r>
              <a:rPr lang="en-GB" dirty="0" err="1"/>
              <a:t>Diraq</a:t>
            </a:r>
            <a:endParaRPr lang="en-GB" dirty="0"/>
          </a:p>
          <a:p>
            <a:pPr lvl="1"/>
            <a:r>
              <a:rPr lang="en-GB" sz="2000" dirty="0"/>
              <a:t>Needs Helium 3 cooling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3708-EF3A-DF00-55F0-9715A11C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8" descr="Quera computer">
            <a:extLst>
              <a:ext uri="{FF2B5EF4-FFF2-40B4-BE49-F238E27FC236}">
                <a16:creationId xmlns:a16="http://schemas.microsoft.com/office/drawing/2014/main" id="{CE05F8C5-1C0F-4E7A-84B3-8977F687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870" y="2968046"/>
            <a:ext cx="1336296" cy="21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BE18648-A9B4-82A2-ACA9-3D8F87948441}"/>
              </a:ext>
            </a:extLst>
          </p:cNvPr>
          <p:cNvGrpSpPr/>
          <p:nvPr/>
        </p:nvGrpSpPr>
        <p:grpSpPr>
          <a:xfrm>
            <a:off x="7764893" y="1217112"/>
            <a:ext cx="1591043" cy="1576219"/>
            <a:chOff x="6463430" y="1392356"/>
            <a:chExt cx="1591043" cy="1576219"/>
          </a:xfrm>
        </p:grpSpPr>
        <p:pic>
          <p:nvPicPr>
            <p:cNvPr id="6" name="Picture 12" descr="Germany launches its first hybrid quantum computer at Leibniz  Supercomputing Centre | Press releases IQM">
              <a:extLst>
                <a:ext uri="{FF2B5EF4-FFF2-40B4-BE49-F238E27FC236}">
                  <a16:creationId xmlns:a16="http://schemas.microsoft.com/office/drawing/2014/main" id="{28EAF8E1-FF2E-F4E2-2EAC-85CF958CB2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6580" y="1392356"/>
              <a:ext cx="1537893" cy="15762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163ACF-86B7-606C-621F-F0CAB44B9102}"/>
                </a:ext>
              </a:extLst>
            </p:cNvPr>
            <p:cNvSpPr txBox="1"/>
            <p:nvPr/>
          </p:nvSpPr>
          <p:spPr>
            <a:xfrm>
              <a:off x="6463430" y="2659360"/>
              <a:ext cx="1591043" cy="307777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20-50 qubits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59F11E-52D4-50FF-12A3-978649140765}"/>
              </a:ext>
            </a:extLst>
          </p:cNvPr>
          <p:cNvGrpSpPr/>
          <p:nvPr/>
        </p:nvGrpSpPr>
        <p:grpSpPr>
          <a:xfrm>
            <a:off x="8373633" y="3638487"/>
            <a:ext cx="1591043" cy="1189361"/>
            <a:chOff x="6585679" y="3234101"/>
            <a:chExt cx="2245518" cy="1487600"/>
          </a:xfrm>
        </p:grpSpPr>
        <p:pic>
          <p:nvPicPr>
            <p:cNvPr id="7" name="Picture 14" descr="IonQ Surpasses Milestone: Achieves 35 Algorithmic Qubits Ahead of Schedule">
              <a:extLst>
                <a:ext uri="{FF2B5EF4-FFF2-40B4-BE49-F238E27FC236}">
                  <a16:creationId xmlns:a16="http://schemas.microsoft.com/office/drawing/2014/main" id="{3EBF6DF9-3B67-0E74-5C9C-599809803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679" y="3234101"/>
              <a:ext cx="2245518" cy="1487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922E6-E6C4-0A37-A2F9-516040BC7794}"/>
                </a:ext>
              </a:extLst>
            </p:cNvPr>
            <p:cNvSpPr txBox="1"/>
            <p:nvPr/>
          </p:nvSpPr>
          <p:spPr>
            <a:xfrm>
              <a:off x="6585679" y="4383147"/>
              <a:ext cx="2245518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36 qubits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E712501-4480-264E-E90A-12F1DAA644E1}"/>
              </a:ext>
            </a:extLst>
          </p:cNvPr>
          <p:cNvSpPr txBox="1"/>
          <p:nvPr/>
        </p:nvSpPr>
        <p:spPr>
          <a:xfrm>
            <a:off x="10257865" y="4549184"/>
            <a:ext cx="1774490" cy="584775"/>
          </a:xfrm>
          <a:prstGeom prst="rect">
            <a:avLst/>
          </a:prstGeom>
          <a:solidFill>
            <a:srgbClr val="FFFFFF">
              <a:alpha val="6039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256 qubits, analog computer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71CE9C-76DF-6DB7-8D73-20D30A66BFBF}"/>
              </a:ext>
            </a:extLst>
          </p:cNvPr>
          <p:cNvGrpSpPr/>
          <p:nvPr/>
        </p:nvGrpSpPr>
        <p:grpSpPr>
          <a:xfrm>
            <a:off x="9493777" y="1005397"/>
            <a:ext cx="2581023" cy="1853245"/>
            <a:chOff x="9492049" y="1113892"/>
            <a:chExt cx="2581023" cy="1853245"/>
          </a:xfrm>
        </p:grpSpPr>
        <p:pic>
          <p:nvPicPr>
            <p:cNvPr id="11" name="Picture 4" descr="Quantum Revolution: Insights from IBM Think (Simple concepts)">
              <a:extLst>
                <a:ext uri="{FF2B5EF4-FFF2-40B4-BE49-F238E27FC236}">
                  <a16:creationId xmlns:a16="http://schemas.microsoft.com/office/drawing/2014/main" id="{A1E3626C-82DB-EDA6-DFE9-264690DC7A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92049" y="1163702"/>
              <a:ext cx="2446638" cy="180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BM Debuts Next-Generation Quantum Processor &amp; IBM Quantum System Two,  Extends Roadmap to Advance Era of Quantum Utility - Dec 4, 2023">
              <a:extLst>
                <a:ext uri="{FF2B5EF4-FFF2-40B4-BE49-F238E27FC236}">
                  <a16:creationId xmlns:a16="http://schemas.microsoft.com/office/drawing/2014/main" id="{290EDFC7-B562-875F-6811-F37A9120C8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78880" y="1113892"/>
              <a:ext cx="894192" cy="62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FF7368-D2B1-F306-1BFC-CBC9764D483B}"/>
                </a:ext>
              </a:extLst>
            </p:cNvPr>
            <p:cNvSpPr txBox="1"/>
            <p:nvPr/>
          </p:nvSpPr>
          <p:spPr>
            <a:xfrm>
              <a:off x="9492049" y="2628583"/>
              <a:ext cx="2446638" cy="338554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130-150 qubits</a:t>
              </a:r>
            </a:p>
          </p:txBody>
        </p:sp>
      </p:grpSp>
      <p:pic>
        <p:nvPicPr>
          <p:cNvPr id="2050" name="Picture 2" descr="Diraq achieves 99% fidelity in two-qubit gates with CMOS tech - Australian  Manufacturing">
            <a:extLst>
              <a:ext uri="{FF2B5EF4-FFF2-40B4-BE49-F238E27FC236}">
                <a16:creationId xmlns:a16="http://schemas.microsoft.com/office/drawing/2014/main" id="{3ECB5B6C-4230-5F65-807D-90F873DC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893" y="5234427"/>
            <a:ext cx="1733077" cy="12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AA750-E289-678A-48E3-88B89DAE8442}"/>
              </a:ext>
            </a:extLst>
          </p:cNvPr>
          <p:cNvSpPr txBox="1"/>
          <p:nvPr/>
        </p:nvSpPr>
        <p:spPr>
          <a:xfrm>
            <a:off x="7764892" y="6168214"/>
            <a:ext cx="1728885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few qubits</a:t>
            </a:r>
          </a:p>
        </p:txBody>
      </p:sp>
    </p:spTree>
    <p:extLst>
      <p:ext uri="{BB962C8B-B14F-4D97-AF65-F5344CB8AC3E}">
        <p14:creationId xmlns:p14="http://schemas.microsoft.com/office/powerpoint/2010/main" val="1319729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F50B9-D060-0527-CD11-73FC72234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E0C6-B40D-C84E-4FF7-7D837AC02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Quantum Computing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778B0-D401-E518-FF98-8CDF121E5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8" y="1398276"/>
            <a:ext cx="6180728" cy="50406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B7AD72"/>
                </a:solidFill>
              </a:rPr>
              <a:t>Digital (cont.)</a:t>
            </a:r>
            <a:endParaRPr lang="en-GB" b="1" dirty="0">
              <a:solidFill>
                <a:srgbClr val="B7AD72"/>
              </a:solidFill>
            </a:endParaRPr>
          </a:p>
          <a:p>
            <a:r>
              <a:rPr lang="en-GB" dirty="0"/>
              <a:t>Diamond-Based Qubits: Quantum Brilliance</a:t>
            </a:r>
          </a:p>
          <a:p>
            <a:pPr lvl="1"/>
            <a:r>
              <a:rPr lang="en-GB" sz="2000" dirty="0"/>
              <a:t>Currently limited scaling</a:t>
            </a:r>
            <a:endParaRPr lang="en-GB" dirty="0"/>
          </a:p>
          <a:p>
            <a:r>
              <a:rPr lang="en-GB" dirty="0"/>
              <a:t>Photonic Qubits: ORCA, Xanadu</a:t>
            </a:r>
            <a:endParaRPr lang="en-GB" sz="2000" dirty="0"/>
          </a:p>
          <a:p>
            <a:r>
              <a:rPr lang="en-GB" dirty="0"/>
              <a:t>Silicon Photonic Qubits: </a:t>
            </a:r>
            <a:r>
              <a:rPr lang="en-GB" dirty="0" err="1"/>
              <a:t>PsiQuantum</a:t>
            </a:r>
            <a:endParaRPr lang="en-GB" dirty="0"/>
          </a:p>
          <a:p>
            <a:pPr lvl="1"/>
            <a:r>
              <a:rPr lang="en-GB" sz="2000" dirty="0"/>
              <a:t>Needs Helium 3 cooling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35682-7361-EAD3-055B-BD9B9E3DF3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  <p:pic>
        <p:nvPicPr>
          <p:cNvPr id="5" name="Picture 8" descr="Quera computer">
            <a:extLst>
              <a:ext uri="{FF2B5EF4-FFF2-40B4-BE49-F238E27FC236}">
                <a16:creationId xmlns:a16="http://schemas.microsoft.com/office/drawing/2014/main" id="{B4B63DE5-E493-B537-9E0A-CA2CFF5A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2870" y="2968046"/>
            <a:ext cx="1336296" cy="216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96256D4-23C5-A7F4-150E-32348B6C79EC}"/>
              </a:ext>
            </a:extLst>
          </p:cNvPr>
          <p:cNvGrpSpPr/>
          <p:nvPr/>
        </p:nvGrpSpPr>
        <p:grpSpPr>
          <a:xfrm>
            <a:off x="7764893" y="1217112"/>
            <a:ext cx="1591043" cy="1576219"/>
            <a:chOff x="6463430" y="1392356"/>
            <a:chExt cx="1591043" cy="1576219"/>
          </a:xfrm>
        </p:grpSpPr>
        <p:pic>
          <p:nvPicPr>
            <p:cNvPr id="6" name="Picture 12" descr="Germany launches its first hybrid quantum computer at Leibniz  Supercomputing Centre | Press releases IQM">
              <a:extLst>
                <a:ext uri="{FF2B5EF4-FFF2-40B4-BE49-F238E27FC236}">
                  <a16:creationId xmlns:a16="http://schemas.microsoft.com/office/drawing/2014/main" id="{498C5C3E-590C-8D80-2118-5655428B9B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6580" y="1392356"/>
              <a:ext cx="1537893" cy="15762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D51CDE-A3CB-5D48-5909-1A7508FF8ED2}"/>
                </a:ext>
              </a:extLst>
            </p:cNvPr>
            <p:cNvSpPr txBox="1"/>
            <p:nvPr/>
          </p:nvSpPr>
          <p:spPr>
            <a:xfrm>
              <a:off x="6463430" y="2659360"/>
              <a:ext cx="1591043" cy="307777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20-50 qubits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E99AE-FF87-682A-48C1-B3375DF34A3C}"/>
              </a:ext>
            </a:extLst>
          </p:cNvPr>
          <p:cNvGrpSpPr/>
          <p:nvPr/>
        </p:nvGrpSpPr>
        <p:grpSpPr>
          <a:xfrm>
            <a:off x="8373633" y="3638487"/>
            <a:ext cx="1591043" cy="1189361"/>
            <a:chOff x="6585679" y="3234101"/>
            <a:chExt cx="2245518" cy="1487600"/>
          </a:xfrm>
        </p:grpSpPr>
        <p:pic>
          <p:nvPicPr>
            <p:cNvPr id="7" name="Picture 14" descr="IonQ Surpasses Milestone: Achieves 35 Algorithmic Qubits Ahead of Schedule">
              <a:extLst>
                <a:ext uri="{FF2B5EF4-FFF2-40B4-BE49-F238E27FC236}">
                  <a16:creationId xmlns:a16="http://schemas.microsoft.com/office/drawing/2014/main" id="{92752979-332A-40C9-7DEC-FDDE667B5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679" y="3234101"/>
              <a:ext cx="2245518" cy="1487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7DC7A9-DE1F-E8C8-8EC0-63C7676DBDBB}"/>
                </a:ext>
              </a:extLst>
            </p:cNvPr>
            <p:cNvSpPr txBox="1"/>
            <p:nvPr/>
          </p:nvSpPr>
          <p:spPr>
            <a:xfrm>
              <a:off x="6585679" y="4383147"/>
              <a:ext cx="2245518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36 qubits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E00758F-0CD5-8C57-F5EE-C49F0A37495C}"/>
              </a:ext>
            </a:extLst>
          </p:cNvPr>
          <p:cNvSpPr txBox="1"/>
          <p:nvPr/>
        </p:nvSpPr>
        <p:spPr>
          <a:xfrm>
            <a:off x="10257865" y="4549184"/>
            <a:ext cx="1774490" cy="584775"/>
          </a:xfrm>
          <a:prstGeom prst="rect">
            <a:avLst/>
          </a:prstGeom>
          <a:solidFill>
            <a:srgbClr val="FFFFFF">
              <a:alpha val="6039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256 qubits, analog computer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EAF4BE-0FB2-A984-E29B-5220CF126938}"/>
              </a:ext>
            </a:extLst>
          </p:cNvPr>
          <p:cNvGrpSpPr/>
          <p:nvPr/>
        </p:nvGrpSpPr>
        <p:grpSpPr>
          <a:xfrm>
            <a:off x="9493777" y="1005397"/>
            <a:ext cx="2581023" cy="1853245"/>
            <a:chOff x="9492049" y="1113892"/>
            <a:chExt cx="2581023" cy="1853245"/>
          </a:xfrm>
        </p:grpSpPr>
        <p:pic>
          <p:nvPicPr>
            <p:cNvPr id="11" name="Picture 4" descr="Quantum Revolution: Insights from IBM Think (Simple concepts)">
              <a:extLst>
                <a:ext uri="{FF2B5EF4-FFF2-40B4-BE49-F238E27FC236}">
                  <a16:creationId xmlns:a16="http://schemas.microsoft.com/office/drawing/2014/main" id="{F926D2EF-EF98-0DD6-350B-D2EE14CC70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92049" y="1163702"/>
              <a:ext cx="2446638" cy="1803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BM Debuts Next-Generation Quantum Processor &amp; IBM Quantum System Two,  Extends Roadmap to Advance Era of Quantum Utility - Dec 4, 2023">
              <a:extLst>
                <a:ext uri="{FF2B5EF4-FFF2-40B4-BE49-F238E27FC236}">
                  <a16:creationId xmlns:a16="http://schemas.microsoft.com/office/drawing/2014/main" id="{6CAFA9DA-C1D9-B84F-FA45-BD38FF6035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78880" y="1113892"/>
              <a:ext cx="894192" cy="622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05A8F3-29F9-2A65-CF1C-F22DA91D9FE6}"/>
                </a:ext>
              </a:extLst>
            </p:cNvPr>
            <p:cNvSpPr txBox="1"/>
            <p:nvPr/>
          </p:nvSpPr>
          <p:spPr>
            <a:xfrm>
              <a:off x="9492049" y="2628583"/>
              <a:ext cx="2446638" cy="338554"/>
            </a:xfrm>
            <a:prstGeom prst="rect">
              <a:avLst/>
            </a:prstGeom>
            <a:solidFill>
              <a:srgbClr val="FFFFFF">
                <a:alpha val="5960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/>
                <a:t>130-150 qubits</a:t>
              </a:r>
            </a:p>
          </p:txBody>
        </p:sp>
      </p:grpSp>
      <p:pic>
        <p:nvPicPr>
          <p:cNvPr id="2050" name="Picture 2" descr="Diraq achieves 99% fidelity in two-qubit gates with CMOS tech - Australian  Manufacturing">
            <a:extLst>
              <a:ext uri="{FF2B5EF4-FFF2-40B4-BE49-F238E27FC236}">
                <a16:creationId xmlns:a16="http://schemas.microsoft.com/office/drawing/2014/main" id="{829EE427-7EA1-3EC0-0369-66DB6DD3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893" y="5234427"/>
            <a:ext cx="1733077" cy="12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A75AE5-E3C1-F907-863B-A48D72A27D45}"/>
              </a:ext>
            </a:extLst>
          </p:cNvPr>
          <p:cNvSpPr txBox="1"/>
          <p:nvPr/>
        </p:nvSpPr>
        <p:spPr>
          <a:xfrm>
            <a:off x="7764892" y="6168214"/>
            <a:ext cx="1728885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few qubits</a:t>
            </a:r>
          </a:p>
        </p:txBody>
      </p:sp>
    </p:spTree>
    <p:extLst>
      <p:ext uri="{BB962C8B-B14F-4D97-AF65-F5344CB8AC3E}">
        <p14:creationId xmlns:p14="http://schemas.microsoft.com/office/powerpoint/2010/main" val="4065134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AB2B7-E66D-6176-9887-3E42024C8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D7FCBB-D57E-A85E-B6FD-9F101C239B8D}"/>
              </a:ext>
            </a:extLst>
          </p:cNvPr>
          <p:cNvSpPr/>
          <p:nvPr/>
        </p:nvSpPr>
        <p:spPr>
          <a:xfrm>
            <a:off x="0" y="1115122"/>
            <a:ext cx="9367024" cy="1703550"/>
          </a:xfrm>
          <a:prstGeom prst="roundRect">
            <a:avLst/>
          </a:prstGeom>
          <a:solidFill>
            <a:schemeClr val="tx1">
              <a:alpha val="80000"/>
            </a:schemeClr>
          </a:solidFill>
          <a:effectLst>
            <a:softEdge rad="1919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6503E09-3651-F1C2-76FA-E7EBE74F9301}"/>
              </a:ext>
            </a:extLst>
          </p:cNvPr>
          <p:cNvSpPr txBox="1">
            <a:spLocks/>
          </p:cNvSpPr>
          <p:nvPr/>
        </p:nvSpPr>
        <p:spPr>
          <a:xfrm>
            <a:off x="357466" y="867905"/>
            <a:ext cx="8764231" cy="2309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i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i="1">
                <a:latin typeface="Eurostile Unicase LT Pro" panose="020B0804020202050204" pitchFamily="34" charset="0"/>
              </a:rPr>
              <a:t>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105547121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46E95-B99A-2388-E5D1-6F00C16BA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778F-E878-E0C8-7BD0-45BFE534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Quantum Parallelism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5DED35-C80D-EEE2-2ED1-423CAA2FFF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9347" y="1241941"/>
                <a:ext cx="10857878" cy="5040618"/>
              </a:xfrm>
            </p:spPr>
            <p:txBody>
              <a:bodyPr>
                <a:noAutofit/>
              </a:bodyPr>
              <a:lstStyle/>
              <a:p>
                <a:r>
                  <a:rPr lang="en-GB" sz="1900" dirty="0">
                    <a:latin typeface="Aptos" panose="020B0004020202020204" pitchFamily="34" charset="0"/>
                  </a:rPr>
                  <a:t>Consider a bijective function on binary strings of length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900" dirty="0">
                    <a:latin typeface="Aptos" panose="020B0004020202020204" pitchFamily="34" charset="0"/>
                  </a:rPr>
                  <a:t>,</a:t>
                </a:r>
              </a:p>
              <a:p>
                <a:pPr marL="0" indent="0">
                  <a:buNone/>
                </a:pPr>
                <a:endParaRPr lang="en-GB" sz="1900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e>
                        <m:sup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  <m:t>0, 1</m:t>
                              </m:r>
                            </m:e>
                          </m:d>
                        </m:e>
                        <m:sup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1900" b="0" dirty="0">
                  <a:latin typeface="Aptos" panose="020B0004020202020204" pitchFamily="34" charset="0"/>
                </a:endParaRPr>
              </a:p>
              <a:p>
                <a:r>
                  <a:rPr lang="en-AU" sz="1900" b="0" dirty="0">
                    <a:latin typeface="Aptos" panose="020B0004020202020204" pitchFamily="34" charset="0"/>
                  </a:rPr>
                  <a:t>The domain of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AU" sz="1900" b="0" dirty="0">
                    <a:latin typeface="Aptos" panose="020B0004020202020204" pitchFamily="34" charset="0"/>
                  </a:rPr>
                  <a:t> is </a:t>
                </a:r>
                <a:r>
                  <a:rPr lang="en-AU" sz="1900" b="1" dirty="0">
                    <a:latin typeface="Aptos" panose="020B0004020202020204" pitchFamily="34" charset="0"/>
                  </a:rPr>
                  <a:t>exponentially large</a:t>
                </a:r>
                <a:r>
                  <a:rPr lang="en-AU" sz="1900" b="0" dirty="0">
                    <a:latin typeface="Aptos" panose="020B0004020202020204" pitchFamily="34" charset="0"/>
                  </a:rPr>
                  <a:t>, with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sz="1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AU" sz="19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AU" sz="1900" b="0" dirty="0">
                    <a:latin typeface="Aptos" panose="020B0004020202020204" pitchFamily="34" charset="0"/>
                  </a:rPr>
                  <a:t> elements.</a:t>
                </a:r>
              </a:p>
              <a:p>
                <a:r>
                  <a:rPr lang="en-GB" sz="1900" dirty="0">
                    <a:latin typeface="Aptos" panose="020B0004020202020204" pitchFamily="34" charset="0"/>
                  </a:rPr>
                  <a:t>We can model this function on a quantum computer by a unitary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1900" dirty="0">
                    <a:latin typeface="Aptos" panose="020B0004020202020204" pitchFamily="34" charset="0"/>
                  </a:rPr>
                  <a:t> that acts on computational basis states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1900" dirty="0">
                    <a:latin typeface="Aptos" panose="020B0004020202020204" pitchFamily="34" charset="0"/>
                  </a:rPr>
                  <a:t> as,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1900" dirty="0">
                  <a:latin typeface="Aptos" panose="020B0004020202020204" pitchFamily="34" charset="0"/>
                </a:endParaRPr>
              </a:p>
              <a:p>
                <a:r>
                  <a:rPr lang="en-AU" sz="1900" dirty="0">
                    <a:latin typeface="Aptos" panose="020B000402020202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AU" sz="1900" b="0" dirty="0">
                    <a:latin typeface="Aptos" panose="020B0004020202020204" pitchFamily="34" charset="0"/>
                  </a:rPr>
                  <a:t> be a </a:t>
                </a:r>
                <a:r>
                  <a:rPr lang="en-AU" sz="1900" b="1" dirty="0">
                    <a:latin typeface="Aptos" panose="020B0004020202020204" pitchFamily="34" charset="0"/>
                  </a:rPr>
                  <a:t>uniform superposition </a:t>
                </a:r>
                <a:r>
                  <a:rPr lang="en-AU" sz="1900" b="0" dirty="0">
                    <a:latin typeface="Aptos" panose="020B0004020202020204" pitchFamily="34" charset="0"/>
                  </a:rPr>
                  <a:t>over over all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AU" sz="1900" dirty="0">
                    <a:latin typeface="Aptos" panose="020B0004020202020204" pitchFamily="34" charset="0"/>
                  </a:rPr>
                  <a:t>-qubit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1900" dirty="0">
                    <a:latin typeface="Aptos" panose="020B0004020202020204" pitchFamily="34" charset="0"/>
                  </a:rPr>
                  <a:t>,</a:t>
                </a:r>
              </a:p>
              <a:p>
                <a:pPr marL="0" indent="0">
                  <a:buNone/>
                </a:pPr>
                <a:endParaRPr lang="en-GB" sz="1900" dirty="0">
                  <a:latin typeface="Aptos" panose="020B00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19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sz="1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19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1900" dirty="0">
                  <a:latin typeface="Aptos" panose="020B0004020202020204" pitchFamily="34" charset="0"/>
                </a:endParaRPr>
              </a:p>
              <a:p>
                <a:r>
                  <a:rPr lang="en-AU" sz="1900" dirty="0">
                    <a:latin typeface="Aptos" panose="020B0004020202020204" pitchFamily="34" charset="0"/>
                  </a:rPr>
                  <a:t>We can evaluate </a:t>
                </a:r>
                <a14:m>
                  <m:oMath xmlns:m="http://schemas.openxmlformats.org/officeDocument/2006/math">
                    <m:r>
                      <a:rPr lang="en-AU" sz="19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1900" dirty="0">
                    <a:latin typeface="Aptos" panose="020B0004020202020204" pitchFamily="34" charset="0"/>
                  </a:rPr>
                  <a:t> on its entire domain </a:t>
                </a:r>
                <a:r>
                  <a:rPr lang="en-AU" sz="1900" dirty="0">
                    <a:latin typeface="Aptos" panose="020B0004020202020204" pitchFamily="34" charset="0"/>
                  </a:rPr>
                  <a:t>in one step</a:t>
                </a:r>
                <a:r>
                  <a:rPr lang="en-GB" sz="1900" dirty="0">
                    <a:latin typeface="Aptos" panose="020B0004020202020204" pitchFamily="34" charset="0"/>
                  </a:rPr>
                  <a:t>,</a:t>
                </a:r>
              </a:p>
              <a:p>
                <a:endParaRPr lang="en-GB" sz="1900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19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sz="19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sz="19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en-AU" sz="19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1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AU" sz="1900" i="1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  <m:r>
                        <a:rPr lang="en-AU" sz="19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AU" sz="190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5DED35-C80D-EEE2-2ED1-423CAA2FFF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9347" y="1241941"/>
                <a:ext cx="10857878" cy="5040618"/>
              </a:xfrm>
              <a:blipFill>
                <a:blip r:embed="rId2"/>
                <a:stretch>
                  <a:fillRect l="-468" t="-1256" b="-334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4752D-9B5E-938A-220A-B3CC3A1DD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1029253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40964-BBB1-61C2-7344-25EC2ED6E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F7FA1-9E5E-A2E7-AA09-62E146BD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Quantum 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C4DE8-A5D3-EA0A-3DBF-3D9EA3549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47" y="1241941"/>
            <a:ext cx="10857878" cy="5040618"/>
          </a:xfrm>
        </p:spPr>
        <p:txBody>
          <a:bodyPr>
            <a:noAutofit/>
          </a:bodyPr>
          <a:lstStyle/>
          <a:p>
            <a:r>
              <a:rPr lang="en-AU" b="1" dirty="0">
                <a:latin typeface="Aptos" panose="020B0004020202020204" pitchFamily="34" charset="0"/>
              </a:rPr>
              <a:t>Quantum parallelism </a:t>
            </a:r>
            <a:r>
              <a:rPr lang="en-AU" dirty="0">
                <a:latin typeface="Aptos" panose="020B0004020202020204" pitchFamily="34" charset="0"/>
              </a:rPr>
              <a:t>through quantum superposition underpins the potential for quantum algorithms to provide a speedup over classical methods.</a:t>
            </a:r>
          </a:p>
          <a:p>
            <a:pPr marL="0" indent="0">
              <a:buNone/>
            </a:pPr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176526-E2E1-3A63-4460-2AD3E9BB52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1880362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BBDFC-173F-2595-B91B-AF12AA9A2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E796A-089E-A67A-C675-58C1A3B9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Quantum Parallelism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FD89AE-3E23-0A8E-0487-4B906A040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9347" y="1241941"/>
                <a:ext cx="10857878" cy="5040618"/>
              </a:xfrm>
            </p:spPr>
            <p:txBody>
              <a:bodyPr>
                <a:noAutofit/>
              </a:bodyPr>
              <a:lstStyle/>
              <a:p>
                <a:r>
                  <a:rPr lang="en-AU" b="1" dirty="0">
                    <a:latin typeface="Aptos" panose="020B0004020202020204" pitchFamily="34" charset="0"/>
                  </a:rPr>
                  <a:t>Quantum parallelism </a:t>
                </a:r>
                <a:r>
                  <a:rPr lang="en-AU" dirty="0">
                    <a:latin typeface="Aptos" panose="020B0004020202020204" pitchFamily="34" charset="0"/>
                  </a:rPr>
                  <a:t>through quantum superposition underpins the potential for quantum algorithms to provide a speedup over classical methods.</a:t>
                </a:r>
              </a:p>
              <a:p>
                <a:endParaRPr lang="en-AU" dirty="0">
                  <a:latin typeface="Aptos" panose="020B0004020202020204" pitchFamily="34" charset="0"/>
                </a:endParaRPr>
              </a:p>
              <a:p>
                <a:pPr marL="0" indent="0" algn="ctr">
                  <a:buNone/>
                </a:pPr>
                <a:r>
                  <a:rPr lang="en-GB" b="1" dirty="0">
                    <a:solidFill>
                      <a:srgbClr val="FF0000"/>
                    </a:solidFill>
                    <a:latin typeface="Aptos" panose="020B0004020202020204" pitchFamily="34" charset="0"/>
                  </a:rPr>
                  <a:t>Beware: Quantum parallelism alone does not provide an algorithmic advantage.</a:t>
                </a:r>
              </a:p>
              <a:p>
                <a:pPr marL="0" indent="0">
                  <a:buNone/>
                </a:pPr>
                <a:endParaRPr lang="en-GB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:r>
                  <a:rPr lang="en-GB" dirty="0">
                    <a:latin typeface="Aptos" panose="020B0004020202020204" pitchFamily="34" charset="0"/>
                  </a:rPr>
                  <a:t>We also require:</a:t>
                </a:r>
              </a:p>
              <a:p>
                <a:r>
                  <a:rPr lang="en-AU" dirty="0">
                    <a:latin typeface="Aptos" panose="020B0004020202020204" pitchFamily="34" charset="0"/>
                  </a:rPr>
                  <a:t>Implementation of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dirty="0">
                    <a:latin typeface="Aptos" panose="020B0004020202020204" pitchFamily="34" charset="0"/>
                  </a:rPr>
                  <a:t> using a non-exponential number of qubits and gates.</a:t>
                </a:r>
              </a:p>
              <a:p>
                <a:r>
                  <a:rPr lang="en-AU" dirty="0">
                    <a:latin typeface="Aptos" panose="020B0004020202020204" pitchFamily="34" charset="0"/>
                  </a:rPr>
                  <a:t>Manipulation of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dirty="0">
                    <a:latin typeface="Aptos" panose="020B0004020202020204" pitchFamily="34" charset="0"/>
                  </a:rPr>
                  <a:t> so useful information can be retrieved with a small number of measurements.</a:t>
                </a:r>
              </a:p>
              <a:p>
                <a:endParaRPr lang="en-AU" dirty="0">
                  <a:latin typeface="Aptos" panose="020B0004020202020204" pitchFamily="34" charset="0"/>
                </a:endParaRPr>
              </a:p>
              <a:p>
                <a:pPr marL="0" indent="0">
                  <a:buNone/>
                </a:pPr>
                <a:endParaRPr lang="en-AU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FD89AE-3E23-0A8E-0487-4B906A040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9347" y="1241941"/>
                <a:ext cx="10857878" cy="5040618"/>
              </a:xfrm>
              <a:blipFill>
                <a:blip r:embed="rId2"/>
                <a:stretch>
                  <a:fillRect l="-702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0049C-8F2C-1538-6E2C-AFEB88FCA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Algorithms</a:t>
            </a:r>
          </a:p>
        </p:txBody>
      </p:sp>
    </p:spTree>
    <p:extLst>
      <p:ext uri="{BB962C8B-B14F-4D97-AF65-F5344CB8AC3E}">
        <p14:creationId xmlns:p14="http://schemas.microsoft.com/office/powerpoint/2010/main" val="616098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8EBA-7F28-366F-7E3D-23C44EE6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Adiabatic Quantum Computing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ED1F58-F3D2-2056-4745-81D2815628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8567" y="1235399"/>
                <a:ext cx="7509389" cy="5040618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AU" dirty="0"/>
                  <a:t>Adiabatic Quantum Computing (AQC) is an analogue method commonly used for combinatorial optimisation (e.g. logistics  problems or Ising models).</a:t>
                </a:r>
              </a:p>
              <a:p>
                <a:pPr marL="0" indent="0">
                  <a:buNone/>
                </a:pPr>
                <a:r>
                  <a:rPr lang="en-AU" dirty="0"/>
                  <a:t>The Method:</a:t>
                </a:r>
                <a:endParaRPr lang="en-AU" sz="2000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AU" sz="2000" dirty="0"/>
                  <a:t>Define an initial Hamiltonian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AU" sz="2000" dirty="0"/>
                  <a:t> that is easy to prepare on a given device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AU" sz="2000" dirty="0"/>
                  <a:t>Define a final Hamiltonian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sz="2000" dirty="0"/>
                  <a:t> that encodes optimal solution to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AU" sz="2000" dirty="0"/>
                  <a:t> in its ground states: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AU" sz="20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⟩⟨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AU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AU" sz="2000" dirty="0"/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AU" sz="2000" dirty="0"/>
                  <a:t>Start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AU" sz="2000" i="1" dirty="0">
                  <a:latin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 startAt="3"/>
                </a:pPr>
                <a:endParaRPr lang="en-AU" sz="20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AU" sz="2000" i="1" dirty="0">
                    <a:latin typeface="Cambria Math" panose="02040503050406030204" pitchFamily="18" charset="0"/>
                  </a:rPr>
                  <a:t>(cont.)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ED1F58-F3D2-2056-4745-81D2815628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8567" y="1235399"/>
                <a:ext cx="7509389" cy="5040618"/>
              </a:xfrm>
              <a:blipFill>
                <a:blip r:embed="rId3"/>
                <a:stretch>
                  <a:fillRect l="-845" t="-1256" b="-2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1B0E8-027B-9F95-2990-755D45DD7A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Algorithms</a:t>
            </a:r>
          </a:p>
        </p:txBody>
      </p:sp>
      <p:pic>
        <p:nvPicPr>
          <p:cNvPr id="1026" name="Picture 2" descr="Quantum Annealing. by Alba Cervera-Lierta, QWA team member… | by ...">
            <a:extLst>
              <a:ext uri="{FF2B5EF4-FFF2-40B4-BE49-F238E27FC236}">
                <a16:creationId xmlns:a16="http://schemas.microsoft.com/office/drawing/2014/main" id="{96E33788-F6A4-8A22-CC06-F134DAA4F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5528" y="2532070"/>
            <a:ext cx="2493039" cy="24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antum Annealing. by Alba Cervera-Lierta, QWA team member… | by ...">
            <a:extLst>
              <a:ext uri="{FF2B5EF4-FFF2-40B4-BE49-F238E27FC236}">
                <a16:creationId xmlns:a16="http://schemas.microsoft.com/office/drawing/2014/main" id="{DFE1D2D6-7CC4-1F5C-0A58-6EAD3C661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0988" y="2267514"/>
            <a:ext cx="614890" cy="23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11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4DD03-905D-1383-E934-525DA3FDE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8BCD-7C6C-98C6-682E-0EDFE1D4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Adiabatic Quantum Computing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33226F-B4DC-F8A3-DEAB-A2AE8D449D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8567" y="1235399"/>
                <a:ext cx="7509389" cy="5040618"/>
              </a:xfrm>
            </p:spPr>
            <p:txBody>
              <a:bodyPr>
                <a:noAutofit/>
              </a:bodyPr>
              <a:lstStyle/>
              <a:p>
                <a:pPr marL="457200" lvl="1" indent="0">
                  <a:buNone/>
                </a:pPr>
                <a:r>
                  <a:rPr lang="en-AU" sz="2000" i="1" dirty="0">
                    <a:latin typeface="Cambria Math" panose="02040503050406030204" pitchFamily="18" charset="0"/>
                  </a:rPr>
                  <a:t>(cont.)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endParaRPr lang="en-AU" sz="2000" dirty="0">
                  <a:latin typeface="Cambria Math" panose="02040503050406030204" pitchFamily="18" charset="0"/>
                </a:endParaRP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en-AU" sz="2000" dirty="0">
                    <a:latin typeface="Cambria Math" panose="02040503050406030204" pitchFamily="18" charset="0"/>
                  </a:rPr>
                  <a:t>Slowly evolve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AU" sz="2000" dirty="0">
                    <a:latin typeface="Cambria Math" panose="02040503050406030204" pitchFamily="18" charset="0"/>
                  </a:rPr>
                  <a:t> via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endParaRPr lang="en-AU" sz="2000" i="1" dirty="0">
                  <a:latin typeface="Cambria Math" panose="02040503050406030204" pitchFamily="18" charset="0"/>
                </a:endParaRPr>
              </a:p>
              <a:p>
                <a:pPr marL="914400" lvl="2" indent="0" algn="ctr">
                  <a:buNone/>
                </a:pP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=(1−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/>
                  <a:t>, 	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:0→1</m:t>
                    </m:r>
                  </m:oMath>
                </a14:m>
                <a:endParaRPr lang="en-GB" sz="2000" dirty="0"/>
              </a:p>
              <a:p>
                <a:pPr marL="800100" lvl="1" indent="-342900">
                  <a:buFont typeface="+mj-lt"/>
                  <a:buAutoNum type="arabicPeriod" startAt="5"/>
                </a:pPr>
                <a:endParaRPr lang="en-AU" sz="2000" dirty="0"/>
              </a:p>
              <a:p>
                <a:pPr marL="800100" lvl="1" indent="-342900">
                  <a:buFont typeface="+mj-lt"/>
                  <a:buAutoNum type="arabicPeriod" startAt="5"/>
                </a:pPr>
                <a:r>
                  <a:rPr lang="en-AU" sz="2000" dirty="0"/>
                  <a:t>If evolution is sufficiently slow, the system remains in the ground state and measurement reveals the solution.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r>
                  <a:rPr lang="en-AU" dirty="0"/>
                  <a:t>Quantum Annealers (e.g., D-Wave) are specialised devices for AQC.</a:t>
                </a:r>
              </a:p>
              <a:p>
                <a:r>
                  <a:rPr lang="en-AU" dirty="0"/>
                  <a:t>Challenges associated with scaling of the annealing time with problem size.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33226F-B4DC-F8A3-DEAB-A2AE8D449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8567" y="1235399"/>
                <a:ext cx="7509389" cy="5040618"/>
              </a:xfrm>
              <a:blipFill>
                <a:blip r:embed="rId3"/>
                <a:stretch>
                  <a:fillRect l="-676" t="-1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48D21-52E1-A8E6-EFA9-9CD743336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Algorithms</a:t>
            </a:r>
          </a:p>
        </p:txBody>
      </p:sp>
      <p:pic>
        <p:nvPicPr>
          <p:cNvPr id="1026" name="Picture 2" descr="Quantum Annealing. by Alba Cervera-Lierta, QWA team member… | by ...">
            <a:extLst>
              <a:ext uri="{FF2B5EF4-FFF2-40B4-BE49-F238E27FC236}">
                <a16:creationId xmlns:a16="http://schemas.microsoft.com/office/drawing/2014/main" id="{DEEA38CA-95AC-1618-170D-F386B36DE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5528" y="2532070"/>
            <a:ext cx="2493039" cy="24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antum Annealing. by Alba Cervera-Lierta, QWA team member… | by ...">
            <a:extLst>
              <a:ext uri="{FF2B5EF4-FFF2-40B4-BE49-F238E27FC236}">
                <a16:creationId xmlns:a16="http://schemas.microsoft.com/office/drawing/2014/main" id="{004292BD-5500-76B5-1F72-A088AF731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0988" y="2267514"/>
            <a:ext cx="614890" cy="23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63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979B9-857F-A428-9A78-64164295A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5442DE5-E808-BBF3-13A2-E082F3435093}"/>
              </a:ext>
            </a:extLst>
          </p:cNvPr>
          <p:cNvSpPr/>
          <p:nvPr/>
        </p:nvSpPr>
        <p:spPr>
          <a:xfrm>
            <a:off x="1" y="1115122"/>
            <a:ext cx="10518516" cy="1617320"/>
          </a:xfrm>
          <a:prstGeom prst="roundRect">
            <a:avLst/>
          </a:prstGeom>
          <a:solidFill>
            <a:schemeClr val="tx1">
              <a:alpha val="80000"/>
            </a:schemeClr>
          </a:solidFill>
          <a:effectLst>
            <a:softEdge rad="1919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DC5E150-04F1-B98A-C410-03661E9A7F80}"/>
              </a:ext>
            </a:extLst>
          </p:cNvPr>
          <p:cNvSpPr txBox="1">
            <a:spLocks/>
          </p:cNvSpPr>
          <p:nvPr/>
        </p:nvSpPr>
        <p:spPr>
          <a:xfrm>
            <a:off x="357466" y="867905"/>
            <a:ext cx="10518515" cy="2309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i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i="1" dirty="0">
                <a:latin typeface="Eurostile Unicase LT Pro" panose="020B0804020202050204" pitchFamily="34" charset="0"/>
              </a:rPr>
              <a:t>Quantum Computing at Pawsey</a:t>
            </a:r>
          </a:p>
        </p:txBody>
      </p:sp>
    </p:spTree>
    <p:extLst>
      <p:ext uri="{BB962C8B-B14F-4D97-AF65-F5344CB8AC3E}">
        <p14:creationId xmlns:p14="http://schemas.microsoft.com/office/powerpoint/2010/main" val="289603858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A924-7C82-A007-83B3-1691A4E1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Variational Quantum Circuits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486CE-D10B-11E4-4B09-977FF4320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diagram of a function&#10;&#10;Description automatically generated">
            <a:extLst>
              <a:ext uri="{FF2B5EF4-FFF2-40B4-BE49-F238E27FC236}">
                <a16:creationId xmlns:a16="http://schemas.microsoft.com/office/drawing/2014/main" id="{A1DA3953-6C81-AA41-FC5E-939B556BE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916" y="4444677"/>
            <a:ext cx="4321242" cy="1975393"/>
          </a:xfrm>
          <a:prstGeom prst="rect">
            <a:avLst/>
          </a:prstGeom>
        </p:spPr>
      </p:pic>
      <p:pic>
        <p:nvPicPr>
          <p:cNvPr id="9218" name="Picture 2" descr="Parameterized Quantum Circuits">
            <a:extLst>
              <a:ext uri="{FF2B5EF4-FFF2-40B4-BE49-F238E27FC236}">
                <a16:creationId xmlns:a16="http://schemas.microsoft.com/office/drawing/2014/main" id="{F3D92BFD-3EAF-BC0C-5735-840428BA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916" y="1556848"/>
            <a:ext cx="4084449" cy="24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F08CB5-32AE-4680-A75B-66945FB81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2" y="1398276"/>
            <a:ext cx="5797336" cy="5040618"/>
          </a:xfrm>
        </p:spPr>
        <p:txBody>
          <a:bodyPr>
            <a:normAutofit/>
          </a:bodyPr>
          <a:lstStyle/>
          <a:p>
            <a:r>
              <a:rPr lang="en-AU" dirty="0"/>
              <a:t>Quantum circuit with adjustable parameters (e.g. angles in rotation gates). </a:t>
            </a:r>
          </a:p>
          <a:p>
            <a:r>
              <a:rPr lang="en-AU" dirty="0"/>
              <a:t>Built up in layers, the depth of the circuit is adjusted to match problem complexity and hardware constraints.</a:t>
            </a:r>
          </a:p>
          <a:p>
            <a:r>
              <a:rPr lang="en-AU" dirty="0"/>
              <a:t>Measurement and feedback loop: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/>
              <a:t>Quantum circuit prepares a state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/>
              <a:t>Measure to compute an objective function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/>
              <a:t>A </a:t>
            </a:r>
            <a:r>
              <a:rPr lang="en-AU" i="1" dirty="0"/>
              <a:t>classical optimiser</a:t>
            </a:r>
            <a:r>
              <a:rPr lang="en-AU" dirty="0"/>
              <a:t> updates parameters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AU" dirty="0"/>
              <a:t>Repeat until convergence.</a:t>
            </a:r>
          </a:p>
          <a:p>
            <a:r>
              <a:rPr lang="en-AU" dirty="0"/>
              <a:t>Algorithms for combinatorial optimisation, eigenvalue solving and machine learning fall within this model.</a:t>
            </a:r>
          </a:p>
          <a:p>
            <a:r>
              <a:rPr lang="en-AU" dirty="0"/>
              <a:t>These are a form of hybrid quantum-classical computation.</a:t>
            </a:r>
          </a:p>
        </p:txBody>
      </p:sp>
    </p:spTree>
    <p:extLst>
      <p:ext uri="{BB962C8B-B14F-4D97-AF65-F5344CB8AC3E}">
        <p14:creationId xmlns:p14="http://schemas.microsoft.com/office/powerpoint/2010/main" val="3051830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C32E-37C6-B928-E88D-70299781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Max-Cut Problem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AF39D-759B-9E7F-F40D-5DA748679D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9C9782-DF91-813B-39E1-CCEA810C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551" y="1311966"/>
            <a:ext cx="4586258" cy="36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0B694F-9A7D-B1E7-F73C-7AFCBF8E7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3" y="1398276"/>
            <a:ext cx="5308568" cy="5040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Problem Statement: </a:t>
            </a:r>
          </a:p>
          <a:p>
            <a:r>
              <a:rPr lang="en-AU" dirty="0"/>
              <a:t>For a given graph, find an assignment of vertices to two set such that the number of adjacent vertices in different sets is maximised.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Why do we care?</a:t>
            </a:r>
            <a:endParaRPr lang="en-GB" dirty="0"/>
          </a:p>
          <a:p>
            <a:r>
              <a:rPr lang="en-GB" dirty="0"/>
              <a:t>A simple to state problem that is computationally hard (NP-hard).</a:t>
            </a:r>
          </a:p>
          <a:p>
            <a:r>
              <a:rPr lang="en-GB" dirty="0"/>
              <a:t>Other difficult optimisation problems can be framed as a max-cut problem: electrical circuit layouts, spin models, portfolio optimisation…</a:t>
            </a:r>
          </a:p>
          <a:p>
            <a:r>
              <a:rPr lang="en-GB" dirty="0"/>
              <a:t>Straight-forward to problem express on a quantum computer.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8C940A-C3E1-BBC7-B8A9-A00E3A5A641A}"/>
                  </a:ext>
                </a:extLst>
              </p:cNvPr>
              <p:cNvSpPr txBox="1"/>
              <p:nvPr/>
            </p:nvSpPr>
            <p:spPr>
              <a:xfrm>
                <a:off x="7237638" y="5417183"/>
                <a:ext cx="4098843" cy="11387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4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AU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400" b="0" i="1" smtClean="0">
                          <a:latin typeface="Cambria Math" panose="02040503050406030204" pitchFamily="18" charset="0"/>
                        </a:rPr>
                        <m:t>10110</m:t>
                      </m:r>
                    </m:oMath>
                  </m:oMathPara>
                </a14:m>
                <a:endParaRPr lang="en-AU" sz="3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AU" sz="3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3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400" i="1">
                              <a:latin typeface="Cambria Math" panose="02040503050406030204" pitchFamily="18" charset="0"/>
                            </a:rPr>
                            <m:t>10110</m:t>
                          </m:r>
                        </m:e>
                      </m:d>
                    </m:oMath>
                  </m:oMathPara>
                </a14:m>
                <a:endParaRPr lang="en-GB" sz="3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8C940A-C3E1-BBC7-B8A9-A00E3A5A6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638" y="5417183"/>
                <a:ext cx="4098843" cy="11387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9743984-D824-4994-3EED-AE557EF607FE}"/>
              </a:ext>
            </a:extLst>
          </p:cNvPr>
          <p:cNvSpPr txBox="1"/>
          <p:nvPr/>
        </p:nvSpPr>
        <p:spPr>
          <a:xfrm>
            <a:off x="10307782" y="391858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38FE6-0A41-F4CF-02B8-052CB6B9869A}"/>
              </a:ext>
            </a:extLst>
          </p:cNvPr>
          <p:cNvSpPr txBox="1"/>
          <p:nvPr/>
        </p:nvSpPr>
        <p:spPr>
          <a:xfrm>
            <a:off x="8475518" y="206127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51712-65B9-9AF1-DE87-3E63C75C0AB5}"/>
              </a:ext>
            </a:extLst>
          </p:cNvPr>
          <p:cNvSpPr txBox="1"/>
          <p:nvPr/>
        </p:nvSpPr>
        <p:spPr>
          <a:xfrm>
            <a:off x="10307781" y="206127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52A2F-D165-FCA2-A9A4-750C2F9BABBB}"/>
              </a:ext>
            </a:extLst>
          </p:cNvPr>
          <p:cNvSpPr txBox="1"/>
          <p:nvPr/>
        </p:nvSpPr>
        <p:spPr>
          <a:xfrm>
            <a:off x="8475518" y="3918585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4DF41D-5C98-6124-0E4B-629F1E8C1766}"/>
              </a:ext>
            </a:extLst>
          </p:cNvPr>
          <p:cNvSpPr txBox="1"/>
          <p:nvPr/>
        </p:nvSpPr>
        <p:spPr>
          <a:xfrm>
            <a:off x="7071384" y="2961803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03232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A59A-89F0-4CF2-FCDF-FF290F4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B721-4EFF-7673-CD43-3F388A3F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67CE3-F623-7319-88BF-FF3A32918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group of circles with blue dots&#10;&#10;AI-generated content may be incorrect.">
            <a:extLst>
              <a:ext uri="{FF2B5EF4-FFF2-40B4-BE49-F238E27FC236}">
                <a16:creationId xmlns:a16="http://schemas.microsoft.com/office/drawing/2014/main" id="{AFFB7BFA-7052-E8A9-3C62-308E548E4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E42E2-9660-0FB1-9BED-15178B7B6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3" y="1398276"/>
            <a:ext cx="5308568" cy="5040618"/>
          </a:xfrm>
        </p:spPr>
        <p:txBody>
          <a:bodyPr>
            <a:normAutofit/>
          </a:bodyPr>
          <a:lstStyle/>
          <a:p>
            <a:r>
              <a:rPr lang="en-AU" dirty="0"/>
              <a:t>The Quantum Approximate Optimisation Algorithm (QAOA) aims to find optimal or near-optimal solutions to combinatorial optimisation problems (like </a:t>
            </a:r>
            <a:r>
              <a:rPr lang="en-AU" dirty="0" err="1"/>
              <a:t>MaxCut</a:t>
            </a:r>
            <a:r>
              <a:rPr lang="en-AU" dirty="0"/>
              <a:t>).</a:t>
            </a:r>
          </a:p>
          <a:p>
            <a:endParaRPr lang="en-AU" dirty="0"/>
          </a:p>
          <a:p>
            <a:r>
              <a:rPr lang="en-AU" dirty="0"/>
              <a:t>A binary representation of the problem solutions are mapped to the basis states of qubits.</a:t>
            </a:r>
          </a:p>
          <a:p>
            <a:endParaRPr lang="en-AU" dirty="0"/>
          </a:p>
          <a:p>
            <a:r>
              <a:rPr lang="en-AU" dirty="0"/>
              <a:t>A variational quantum circuit “</a:t>
            </a:r>
            <a:r>
              <a:rPr lang="en-AU" b="1" dirty="0"/>
              <a:t>ansatz</a:t>
            </a:r>
            <a:r>
              <a:rPr lang="en-AU" dirty="0"/>
              <a:t>”  prepares a state where the probability of measuring low-cost (or high-quality) solutions are amplified.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95954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2A539-5B6D-7E45-AAC0-FAFB1F497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F48C-1844-14EB-51FF-3AB847AE5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CD471-4FE7-9684-F3DF-E36662C54B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group of circles with blue dots&#10;&#10;AI-generated content may be incorrect.">
            <a:extLst>
              <a:ext uri="{FF2B5EF4-FFF2-40B4-BE49-F238E27FC236}">
                <a16:creationId xmlns:a16="http://schemas.microsoft.com/office/drawing/2014/main" id="{C581B181-E02D-EB5B-CE9F-03E831893D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8503C9-239C-CC5B-A871-088F5C97B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The quantum circuit of the QAOA has three main components.</a:t>
                </a:r>
              </a:p>
              <a:p>
                <a:endParaRPr lang="en-AU" dirty="0"/>
              </a:p>
              <a:p>
                <a:r>
                  <a:rPr lang="en-AU" dirty="0"/>
                  <a:t>The first is preparation of a uniform superposition over all possible states.</a:t>
                </a:r>
              </a:p>
              <a:p>
                <a:endParaRPr lang="en-AU" dirty="0"/>
              </a:p>
              <a:p>
                <a:r>
                  <a:rPr lang="en-AU" dirty="0"/>
                  <a:t>This is easily done a quantum computer by applying a “Hadamard” (H) gate to each qubit.</a:t>
                </a:r>
              </a:p>
              <a:p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|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8503C9-239C-CC5B-A871-088F5C97B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  <a:blipFill>
                <a:blip r:embed="rId3"/>
                <a:stretch>
                  <a:fillRect l="-1196" t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971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FA59A-89F0-4CF2-FCDF-FF290F479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B721-4EFF-7673-CD43-3F388A3F7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67CE3-F623-7319-88BF-FF3A32918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qaoa_phase_0">
            <a:hlinkClick r:id="" action="ppaction://ole?verb=0"/>
            <a:extLst>
              <a:ext uri="{FF2B5EF4-FFF2-40B4-BE49-F238E27FC236}">
                <a16:creationId xmlns:a16="http://schemas.microsoft.com/office/drawing/2014/main" id="{5BBDDF73-3D9F-DF09-3BD4-BB7C0A8C3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D9A849-FE10-251B-ADD5-882E15F5C9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AU" dirty="0"/>
                  <a:t>The quantum circuit of the QAOA has three main components.</a:t>
                </a:r>
              </a:p>
              <a:p>
                <a:endParaRPr lang="en-AU" dirty="0"/>
              </a:p>
              <a:p>
                <a:r>
                  <a:rPr lang="en-AU" b="1" dirty="0"/>
                  <a:t>First:</a:t>
                </a:r>
                <a:r>
                  <a:rPr lang="en-AU" dirty="0"/>
                  <a:t> preparation of a uniform superposition over all possible states.</a:t>
                </a:r>
              </a:p>
              <a:p>
                <a:endParaRPr lang="en-AU" dirty="0"/>
              </a:p>
              <a:p>
                <a:r>
                  <a:rPr lang="en-AU" b="1" dirty="0"/>
                  <a:t>Second:</a:t>
                </a:r>
                <a:r>
                  <a:rPr lang="en-AU" dirty="0"/>
                  <a:t> a phase-shift unitary rotations the phase of each state proportionally to its assigned cost.</a:t>
                </a:r>
              </a:p>
              <a:p>
                <a:endParaRPr lang="en-AU" dirty="0"/>
              </a:p>
              <a:p>
                <a:r>
                  <a:rPr lang="en-AU" dirty="0"/>
                  <a:t>For the max-cut problem the rotation angle is</a:t>
                </a:r>
              </a:p>
              <a:p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AU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sz="2000" b="1" i="1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AU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endParaRPr lang="en-AU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AU" dirty="0"/>
                  <a:t> is a variational parameter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AU" dirty="0"/>
                  <a:t>is the value of the cut for solution 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D9A849-FE10-251B-ADD5-882E15F5C9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  <a:blipFill>
                <a:blip r:embed="rId5"/>
                <a:stretch>
                  <a:fillRect l="-957" t="-1508" b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EE46-B34D-6D45-DBCF-3E78B2BA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6E93-15D8-E754-FE45-BD7BB0B8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15F36-D7D7-0696-89CC-28847B635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qaoa_mix_0">
            <a:hlinkClick r:id="" action="ppaction://media"/>
            <a:extLst>
              <a:ext uri="{FF2B5EF4-FFF2-40B4-BE49-F238E27FC236}">
                <a16:creationId xmlns:a16="http://schemas.microsoft.com/office/drawing/2014/main" id="{26310F1E-47C2-9EBC-236B-56B7BBE1F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F94CB1-8DE0-663B-8269-BCD20D1A4A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</p:spPr>
            <p:txBody>
              <a:bodyPr>
                <a:normAutofit/>
              </a:bodyPr>
              <a:lstStyle/>
              <a:p>
                <a:r>
                  <a:rPr lang="en-AU" b="1" dirty="0"/>
                  <a:t>Third: </a:t>
                </a:r>
                <a:r>
                  <a:rPr lang="en-AU" dirty="0"/>
                  <a:t>a mixing-unitary drives the transfer of amplitude between basis states.</a:t>
                </a:r>
              </a:p>
              <a:p>
                <a:endParaRPr lang="en-AU" dirty="0"/>
              </a:p>
              <a:p>
                <a:r>
                  <a:rPr lang="en-AU" dirty="0"/>
                  <a:t>This is typically achieved by applying an X-rotation to each qubit for angle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, where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 is another variational parameter.</a:t>
                </a:r>
              </a:p>
              <a:p>
                <a:endParaRPr lang="en-AU" dirty="0"/>
              </a:p>
              <a:p>
                <a:r>
                  <a:rPr lang="en-AU" dirty="0"/>
                  <a:t>During this step, the phase-encoded solution costs cause destructive and constructive interference.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F94CB1-8DE0-663B-8269-BCD20D1A4A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  <a:blipFill>
                <a:blip r:embed="rId5"/>
                <a:stretch>
                  <a:fillRect l="-1196" t="-1005" r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0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EE46-B34D-6D45-DBCF-3E78B2BA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6E93-15D8-E754-FE45-BD7BB0B8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15F36-D7D7-0696-89CC-28847B635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qaoa_phase_1">
            <a:hlinkClick r:id="" action="ppaction://media"/>
            <a:extLst>
              <a:ext uri="{FF2B5EF4-FFF2-40B4-BE49-F238E27FC236}">
                <a16:creationId xmlns:a16="http://schemas.microsoft.com/office/drawing/2014/main" id="{88056966-7569-4EC7-5C0F-438B92B1D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9A3504-12BD-C879-42B7-FB487C4531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In the third stage a mixing-unitary drives the transfer of amplitude between basis states.</a:t>
                </a:r>
              </a:p>
              <a:p>
                <a:endParaRPr lang="en-AU" dirty="0"/>
              </a:p>
              <a:p>
                <a:r>
                  <a:rPr lang="en-AU" dirty="0"/>
                  <a:t>This is typically achieved by applying an x-rotation to each qubit for angle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, where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AU" dirty="0"/>
                  <a:t> is another variational parameter.</a:t>
                </a:r>
              </a:p>
              <a:p>
                <a:endParaRPr lang="en-AU" dirty="0"/>
              </a:p>
              <a:p>
                <a:r>
                  <a:rPr lang="en-AU" dirty="0"/>
                  <a:t>During this step, the phase-encoded solution costs cause destructive and constructive interference.</a:t>
                </a:r>
              </a:p>
              <a:p>
                <a:endParaRPr lang="en-AU" dirty="0"/>
              </a:p>
              <a:p>
                <a:r>
                  <a:rPr lang="en-AU" dirty="0"/>
                  <a:t>The phase-shift and mixing unity are applied for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dirty="0"/>
                  <a:t> iterations. As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dirty="0"/>
                  <a:t> increases, so does the degree of possible interference.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89A3504-12BD-C879-42B7-FB487C4531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  <a:blipFill>
                <a:blip r:embed="rId5"/>
                <a:stretch>
                  <a:fillRect l="-1196" t="-1005" r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18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EE46-B34D-6D45-DBCF-3E78B2BA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6E93-15D8-E754-FE45-BD7BB0B8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Quantum Approximate Optimisation Algorithm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115F36-D7D7-0696-89CC-28847B635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qaoa_mix_1">
            <a:hlinkClick r:id="" action="ppaction://media"/>
            <a:extLst>
              <a:ext uri="{FF2B5EF4-FFF2-40B4-BE49-F238E27FC236}">
                <a16:creationId xmlns:a16="http://schemas.microsoft.com/office/drawing/2014/main" id="{46035304-DE2B-22B3-D193-F54F31028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000" y="1440000"/>
            <a:ext cx="5400000" cy="54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8D36D1-58DE-9AEC-FF03-5136437B2B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The full set of variational parameters is:</a:t>
                </a:r>
              </a:p>
              <a:p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,…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b="0" dirty="0"/>
              </a:p>
              <a:p>
                <a:pPr marL="0" indent="0">
                  <a:buNone/>
                </a:pPr>
                <a:endParaRPr lang="en-AU" b="0" dirty="0"/>
              </a:p>
              <a:p>
                <a:r>
                  <a:rPr lang="en-AU" dirty="0"/>
                  <a:t>These are tuned by a classical optimiser whose objective function is the average measured (expectation value) of the solution cost.</a:t>
                </a:r>
              </a:p>
              <a:p>
                <a:endParaRPr lang="en-AU" dirty="0"/>
              </a:p>
              <a:p>
                <a:r>
                  <a:rPr lang="en-AU" dirty="0"/>
                  <a:t>As the objective function increase, so does the probability of measure an optimal, or near-optimal, solution.</a:t>
                </a:r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58D36D1-58DE-9AEC-FF03-5136437B2B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6923" y="1398276"/>
                <a:ext cx="5308568" cy="5040618"/>
              </a:xfrm>
              <a:blipFill>
                <a:blip r:embed="rId5"/>
                <a:stretch>
                  <a:fillRect l="-1196" t="-1005" r="-16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7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094B-7FB3-B8C9-758F-0316693B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B14A8-F666-321E-76CC-844F0572C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2" y="1398276"/>
            <a:ext cx="9733300" cy="50406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/>
              <a:t>Quantum computing is progressing rapidly, but remains in its early stages.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Current efforts focus on near-term systems: how to construct and use them effectively.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Computing is a broad, collaborative field—quantum computing is no different, drawing on physics, math, engineering, and beyond.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You can get involved: domain-specific applications (beyond physics) are driving interest, while tools from theoretical physics are increasingly being repurposed for new algorithmic insights.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28773-2481-8DD4-1887-FB2EFF0CD7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974102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989C-9EE3-7ABC-9B94-94DC7CED2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AD8B-16AC-212A-2BD9-F733853E1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C0D60-B66C-91EC-FC7A-69BB7DB67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922" y="1398276"/>
            <a:ext cx="9733300" cy="504061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/>
              <a:t>Quantum computing is progressing rapidly, but remains in its early stages.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Current efforts focus on near-term systems: how to construct and use them effectively.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Computing is a broad, collaborative field—quantum computing is no different, drawing on physics, math, engineering, and beyond.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/>
              <a:t>You can get involved: domain-specific applications (beyond physics) are driving interest, while tools from theoretical physics are increasingly being repurposed for new algorithmic insights.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90C668-0852-01E2-1895-5D9B7A1CD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7087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logos on a black background">
            <a:extLst>
              <a:ext uri="{FF2B5EF4-FFF2-40B4-BE49-F238E27FC236}">
                <a16:creationId xmlns:a16="http://schemas.microsoft.com/office/drawing/2014/main" id="{F5971449-2179-76D4-6665-3AC276E59E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68" y="2003288"/>
            <a:ext cx="7760431" cy="5996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0C547-87DE-804B-A030-3AFBBD95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796" y="287415"/>
            <a:ext cx="11446565" cy="10366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7AD72"/>
                </a:solidFill>
              </a:rPr>
              <a:t>Pawsey Supercomputing Research Centre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9BA5E-C745-142E-8678-8E35A99F26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53424" y="1379984"/>
            <a:ext cx="6294020" cy="5009215"/>
          </a:xfrm>
        </p:spPr>
        <p:txBody>
          <a:bodyPr>
            <a:normAutofit/>
          </a:bodyPr>
          <a:lstStyle/>
          <a:p>
            <a:r>
              <a:rPr lang="en-US" dirty="0">
                <a:latin typeface="Eurostile" panose="020B0504020202050204" pitchFamily="34" charset="77"/>
              </a:rPr>
              <a:t>National High Performance Computing Centre headquartered in Perth, Western Australia on </a:t>
            </a:r>
            <a:r>
              <a:rPr lang="en-US" dirty="0" err="1">
                <a:latin typeface="Eurostile" panose="020B0504020202050204" pitchFamily="34" charset="77"/>
              </a:rPr>
              <a:t>Whadjuk</a:t>
            </a:r>
            <a:r>
              <a:rPr lang="en-US" dirty="0">
                <a:latin typeface="Eurostile" panose="020B0504020202050204" pitchFamily="34" charset="77"/>
              </a:rPr>
              <a:t> </a:t>
            </a:r>
            <a:r>
              <a:rPr lang="en-US" dirty="0" err="1">
                <a:latin typeface="Eurostile" panose="020B0504020202050204" pitchFamily="34" charset="77"/>
              </a:rPr>
              <a:t>Noongar</a:t>
            </a:r>
            <a:r>
              <a:rPr lang="en-US" dirty="0">
                <a:latin typeface="Eurostile" panose="020B0504020202050204" pitchFamily="34" charset="77"/>
              </a:rPr>
              <a:t> country</a:t>
            </a:r>
          </a:p>
          <a:p>
            <a:r>
              <a:rPr lang="en-US" dirty="0">
                <a:latin typeface="Eurostile" panose="020B0504020202050204" pitchFamily="34" charset="77"/>
              </a:rPr>
              <a:t>Launched as Pawsey in 2014, UJV foundations back to 2000 </a:t>
            </a:r>
          </a:p>
          <a:p>
            <a:r>
              <a:rPr lang="en-US" dirty="0">
                <a:latin typeface="Eurostile" panose="020B0504020202050204" pitchFamily="34" charset="77"/>
              </a:rPr>
              <a:t>50+ Staff employed via CSIRO, national science agency</a:t>
            </a:r>
          </a:p>
          <a:p>
            <a:r>
              <a:rPr lang="en-US" dirty="0"/>
              <a:t>AU$70m capital refresh by Australian Government</a:t>
            </a:r>
          </a:p>
          <a:p>
            <a:r>
              <a:rPr lang="en-US" dirty="0"/>
              <a:t>Houses the fastest Supercomputing in Australia</a:t>
            </a:r>
          </a:p>
          <a:p>
            <a:r>
              <a:rPr lang="en-US" b="1" dirty="0"/>
              <a:t>AU$5m NCRIS investment in developing a Quantum Supercomputing Innovations Hub, part of the National Quantum Strategy</a:t>
            </a:r>
            <a:endParaRPr lang="en-US" sz="2000" b="1" dirty="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en-US" sz="2000" i="1" dirty="0">
                <a:latin typeface="Eurostile" panose="020B0504020202050204" pitchFamily="34" charset="77"/>
              </a:rPr>
              <a:t>Pawsey strives to be at the cutting-edge of technology. Our domain is scientific computing: accelerating discovery through world-class supercomputing infrastructure and expertise.</a:t>
            </a:r>
            <a:endParaRPr lang="en-AU" sz="2000" dirty="0">
              <a:latin typeface="Eurostile" panose="020B0504020202050204" pitchFamily="34" charset="77"/>
            </a:endParaRPr>
          </a:p>
        </p:txBody>
      </p:sp>
      <p:pic>
        <p:nvPicPr>
          <p:cNvPr id="10" name="Picture 9" descr="A building with a metal roof&#10;&#10;Description automatically generated">
            <a:extLst>
              <a:ext uri="{FF2B5EF4-FFF2-40B4-BE49-F238E27FC236}">
                <a16:creationId xmlns:a16="http://schemas.microsoft.com/office/drawing/2014/main" id="{A58A521A-CF45-B59C-278E-88BD69C7C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96" y="1198541"/>
            <a:ext cx="4368800" cy="537210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3E1C74C-53A7-2298-B39B-C4B7A3802E20}"/>
              </a:ext>
            </a:extLst>
          </p:cNvPr>
          <p:cNvSpPr txBox="1">
            <a:spLocks/>
          </p:cNvSpPr>
          <p:nvPr/>
        </p:nvSpPr>
        <p:spPr>
          <a:xfrm rot="16200000">
            <a:off x="-2118339" y="2920483"/>
            <a:ext cx="4823646" cy="35173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1600" b="1" spc="100">
                <a:solidFill>
                  <a:srgbClr val="D4C89E"/>
                </a:solidFill>
              </a:rPr>
              <a:t>Pawsey and Quantum </a:t>
            </a:r>
          </a:p>
        </p:txBody>
      </p:sp>
    </p:spTree>
    <p:extLst>
      <p:ext uri="{BB962C8B-B14F-4D97-AF65-F5344CB8AC3E}">
        <p14:creationId xmlns:p14="http://schemas.microsoft.com/office/powerpoint/2010/main" val="1102256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C40B-F596-7200-CB79-E3DA0561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Activity: Hands-On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C6558-5375-EAAD-4FBC-B9F64DDC4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https://</a:t>
            </a:r>
            <a:r>
              <a:rPr lang="en-GB" sz="2800" b="1" dirty="0" err="1"/>
              <a:t>github.com</a:t>
            </a:r>
            <a:r>
              <a:rPr lang="en-GB" sz="2800" b="1" dirty="0"/>
              <a:t>/PawseySC/PHYS4004_quantum_computing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85F06-30A0-22AC-EF70-657EA1E7D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15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37BEB-3272-3CA7-C2FF-1AF557053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artoon of a hand with a house on it">
            <a:extLst>
              <a:ext uri="{FF2B5EF4-FFF2-40B4-BE49-F238E27FC236}">
                <a16:creationId xmlns:a16="http://schemas.microsoft.com/office/drawing/2014/main" id="{110A90D1-577D-75FA-B09B-E560CC345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71" y="1244822"/>
            <a:ext cx="11556230" cy="6500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B90FE3C-FF72-1CB3-72F0-D07827066E45}"/>
              </a:ext>
            </a:extLst>
          </p:cNvPr>
          <p:cNvSpPr txBox="1">
            <a:spLocks/>
          </p:cNvSpPr>
          <p:nvPr/>
        </p:nvSpPr>
        <p:spPr>
          <a:xfrm>
            <a:off x="863666" y="48605"/>
            <a:ext cx="12902668" cy="1352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B7AD72"/>
                </a:solidFill>
              </a:rPr>
              <a:t>Quantum </a:t>
            </a:r>
            <a:r>
              <a:rPr lang="en-US" b="1" dirty="0" err="1">
                <a:solidFill>
                  <a:srgbClr val="B7AD72"/>
                </a:solidFill>
              </a:rPr>
              <a:t>SUPERcomputing</a:t>
            </a:r>
            <a:r>
              <a:rPr lang="en-US" b="1" dirty="0">
                <a:solidFill>
                  <a:srgbClr val="B7AD72"/>
                </a:solidFill>
              </a:rPr>
              <a:t> Innovation Hub 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E1C37768-0964-786F-AA90-9EC7D6302DB0}"/>
              </a:ext>
            </a:extLst>
          </p:cNvPr>
          <p:cNvSpPr txBox="1"/>
          <p:nvPr/>
        </p:nvSpPr>
        <p:spPr>
          <a:xfrm>
            <a:off x="723430" y="4832951"/>
            <a:ext cx="11197352" cy="506606"/>
          </a:xfrm>
          <a:prstGeom prst="rect">
            <a:avLst/>
          </a:prstGeom>
        </p:spPr>
        <p:txBody>
          <a:bodyPr lIns="50800" tIns="50800" rIns="50800" bIns="508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594"/>
              </a:lnSpc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9725F3-0B68-DA84-B2E0-D375E923D358}"/>
              </a:ext>
            </a:extLst>
          </p:cNvPr>
          <p:cNvSpPr txBox="1"/>
          <p:nvPr/>
        </p:nvSpPr>
        <p:spPr>
          <a:xfrm>
            <a:off x="696850" y="1230161"/>
            <a:ext cx="11377951" cy="147732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Pawsey is on the cutting edge of computing technologies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Hub, supported by NCRIS funding, </a:t>
            </a:r>
            <a:r>
              <a:rPr lang="en-AU" sz="2000" dirty="0"/>
              <a:t>a collaborative platform uniting quantum &amp; classical computing to drive scientific breakthroughs.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Empowering researchers to embrace the quantum revolution through education and innovation.</a:t>
            </a:r>
            <a:endParaRPr lang="en-US" sz="2000" dirty="0">
              <a:solidFill>
                <a:srgbClr val="30251C"/>
              </a:solidFill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F91C9C2-2CA2-11F5-2C32-35DB098DB4CF}"/>
              </a:ext>
            </a:extLst>
          </p:cNvPr>
          <p:cNvSpPr txBox="1">
            <a:spLocks/>
          </p:cNvSpPr>
          <p:nvPr/>
        </p:nvSpPr>
        <p:spPr>
          <a:xfrm rot="16200000">
            <a:off x="-2118339" y="2920483"/>
            <a:ext cx="4823646" cy="351730"/>
          </a:xfrm>
          <a:prstGeom prst="rect">
            <a:avLst/>
          </a:prstGeom>
        </p:spPr>
        <p:txBody>
          <a:bodyPr vert="horz" lIns="91434" tIns="45717" rIns="91434" bIns="45717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 algn="r">
              <a:buNone/>
            </a:pPr>
            <a:r>
              <a:rPr lang="en-US" sz="1600" b="1" spc="100">
                <a:solidFill>
                  <a:srgbClr val="D4C89E"/>
                </a:solidFill>
              </a:rPr>
              <a:t>Pawsey and Quantum</a:t>
            </a:r>
          </a:p>
        </p:txBody>
      </p:sp>
    </p:spTree>
    <p:extLst>
      <p:ext uri="{BB962C8B-B14F-4D97-AF65-F5344CB8AC3E}">
        <p14:creationId xmlns:p14="http://schemas.microsoft.com/office/powerpoint/2010/main" val="34868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men standing in a hallway with lockers&#10;&#10;Description automatically generated">
            <a:extLst>
              <a:ext uri="{FF2B5EF4-FFF2-40B4-BE49-F238E27FC236}">
                <a16:creationId xmlns:a16="http://schemas.microsoft.com/office/drawing/2014/main" id="{19CAA49F-68AB-734B-C3B9-0F8D9BE1A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14" y="0"/>
            <a:ext cx="11555186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CF9220F-006A-AD7E-FD81-1FEAAACB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097" y="5651578"/>
            <a:ext cx="6214174" cy="1036604"/>
          </a:xfrm>
          <a:solidFill>
            <a:srgbClr val="000000">
              <a:alpha val="69804"/>
            </a:srgb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en-US" b="1">
                <a:latin typeface="Eurostile Unicase LT Pro" panose="020B0804020202050204" pitchFamily="34" charset="77"/>
              </a:rPr>
              <a:t>The Team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A028384-9374-DD95-0723-61B774734D5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 rot="16200000">
            <a:off x="-1541463" y="2343150"/>
            <a:ext cx="3668713" cy="350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>
                <a:solidFill>
                  <a:srgbClr val="D4C89E"/>
                </a:solidFill>
              </a:rPr>
              <a:t>Pawsey and Quantum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F2F372-60EC-03A3-FD33-F838C1CE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6184" y="907326"/>
            <a:ext cx="1918463" cy="19184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1CC2CAA-F9FD-01A9-EA4A-9ABA6EDC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9008" y="3082413"/>
            <a:ext cx="2117493" cy="21174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7429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AF1A-31C7-2EB7-8B8A-394772992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A2D8F9-034A-5662-FCD8-22B11B169FE2}"/>
              </a:ext>
            </a:extLst>
          </p:cNvPr>
          <p:cNvSpPr/>
          <p:nvPr/>
        </p:nvSpPr>
        <p:spPr>
          <a:xfrm>
            <a:off x="0" y="1115122"/>
            <a:ext cx="9367024" cy="1703550"/>
          </a:xfrm>
          <a:prstGeom prst="roundRect">
            <a:avLst/>
          </a:prstGeom>
          <a:solidFill>
            <a:schemeClr val="tx1">
              <a:alpha val="80000"/>
            </a:schemeClr>
          </a:solidFill>
          <a:effectLst>
            <a:softEdge rad="191957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ED741C4-3640-0715-2145-4181C8120441}"/>
              </a:ext>
            </a:extLst>
          </p:cNvPr>
          <p:cNvSpPr txBox="1">
            <a:spLocks/>
          </p:cNvSpPr>
          <p:nvPr/>
        </p:nvSpPr>
        <p:spPr>
          <a:xfrm>
            <a:off x="357466" y="867905"/>
            <a:ext cx="8764231" cy="2309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i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i="1" dirty="0">
                <a:latin typeface="Eurostile Unicase LT Pro" panose="020B0804020202050204" pitchFamily="34" charset="0"/>
              </a:rPr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9701446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5206-B68A-5315-4BC6-183CD79B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89276-E38F-033F-08C1-CDF4E54E6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Computation on information encoded in quantum states – typically </a:t>
            </a:r>
            <a:r>
              <a:rPr lang="en-AU" b="1" dirty="0"/>
              <a:t>qubits</a:t>
            </a:r>
            <a:r>
              <a:rPr lang="en-A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Leverage quantum phenomena (superposition, interference and entanglement) to solve tough problems faster than classical computers.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Quantum hardware and algorithms differ fundamentally from classical approaches.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 Potential for major speedups—though not for every problem.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The challenge of realising practical quantum computing spans physics, mathematics, engineering, and computer science.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No widely adopted high-level languages - programming with quantum “assembly” or “machine-level” instructions (e.g. laser pulse shaping)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i="1" dirty="0"/>
              <a:t>Requires rethinking how problems are formulated and tackled, in a rapidly evolving field.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B530-C818-DD99-AE13-CD6862C48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60003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6279</TotalTime>
  <Words>3141</Words>
  <Application>Microsoft Macintosh PowerPoint</Application>
  <PresentationFormat>Widescreen</PresentationFormat>
  <Paragraphs>454</Paragraphs>
  <Slides>50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EucrosiaUPC</vt:lpstr>
      <vt:lpstr>Eurostile</vt:lpstr>
      <vt:lpstr>Eurostile Unicase LT Pro</vt:lpstr>
      <vt:lpstr>office theme</vt:lpstr>
      <vt:lpstr>PowerPoint Presentation</vt:lpstr>
      <vt:lpstr>Acknowledgment  of Country</vt:lpstr>
      <vt:lpstr>Outline</vt:lpstr>
      <vt:lpstr>PowerPoint Presentation</vt:lpstr>
      <vt:lpstr>Pawsey Supercomputing Research Centre</vt:lpstr>
      <vt:lpstr>PowerPoint Presentation</vt:lpstr>
      <vt:lpstr>The Team</vt:lpstr>
      <vt:lpstr>PowerPoint Presentation</vt:lpstr>
      <vt:lpstr>Quantum Computing</vt:lpstr>
      <vt:lpstr>The Computational Basis</vt:lpstr>
      <vt:lpstr>The Computational Basis</vt:lpstr>
      <vt:lpstr>The Computational Basis</vt:lpstr>
      <vt:lpstr>The Computational Basis</vt:lpstr>
      <vt:lpstr>The Computational Basis</vt:lpstr>
      <vt:lpstr>State-Vectors: Superposition</vt:lpstr>
      <vt:lpstr>State-Vectors: Superposition</vt:lpstr>
      <vt:lpstr>State-Vectors: Interference</vt:lpstr>
      <vt:lpstr>State-Vectors: Measurement</vt:lpstr>
      <vt:lpstr>State-Vectors: Measurement</vt:lpstr>
      <vt:lpstr>State-Vectors: Measurement</vt:lpstr>
      <vt:lpstr>State-Vectors: Entanglement</vt:lpstr>
      <vt:lpstr>Unitaries and Quantum Circuits </vt:lpstr>
      <vt:lpstr>Quantum Circuits </vt:lpstr>
      <vt:lpstr>Quantum Computing Models: Analogue</vt:lpstr>
      <vt:lpstr>Quantum Computing Models: Digital</vt:lpstr>
      <vt:lpstr>Quantum Computing Models: Digital</vt:lpstr>
      <vt:lpstr>Quantum Computing Models: Digital</vt:lpstr>
      <vt:lpstr>Quantum Computing Models: Digital</vt:lpstr>
      <vt:lpstr>Quantum Computing Models: Digital</vt:lpstr>
      <vt:lpstr>PowerPoint Presentation</vt:lpstr>
      <vt:lpstr>Quantum Computing Hardware</vt:lpstr>
      <vt:lpstr>Quantum Computing Hardware</vt:lpstr>
      <vt:lpstr>Quantum Computing Hardware</vt:lpstr>
      <vt:lpstr>PowerPoint Presentation</vt:lpstr>
      <vt:lpstr>Quantum Parallelism</vt:lpstr>
      <vt:lpstr>Quantum Parallelism</vt:lpstr>
      <vt:lpstr>Quantum Parallelism</vt:lpstr>
      <vt:lpstr>Adiabatic Quantum Computing</vt:lpstr>
      <vt:lpstr>Adiabatic Quantum Computing</vt:lpstr>
      <vt:lpstr>Variational Quantum Circuits</vt:lpstr>
      <vt:lpstr>The Max-Cut Problem</vt:lpstr>
      <vt:lpstr>The Quantum Approximate Optimisation Algorithm</vt:lpstr>
      <vt:lpstr>The Quantum Approximate Optimisation Algorithm</vt:lpstr>
      <vt:lpstr>The Quantum Approximate Optimisation Algorithm</vt:lpstr>
      <vt:lpstr>The Quantum Approximate Optimisation Algorithm</vt:lpstr>
      <vt:lpstr>The Quantum Approximate Optimisation Algorithm</vt:lpstr>
      <vt:lpstr>The Quantum Approximate Optimisation Algorithm</vt:lpstr>
      <vt:lpstr>Conclusion</vt:lpstr>
      <vt:lpstr>Conclusion</vt:lpstr>
      <vt:lpstr>Workshop Activity: Hands-On Quantum Computing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Matwiejew, Edric (Pawsey, Kensington WA)</cp:lastModifiedBy>
  <cp:revision>6</cp:revision>
  <dcterms:created xsi:type="dcterms:W3CDTF">2024-12-10T07:35:21Z</dcterms:created>
  <dcterms:modified xsi:type="dcterms:W3CDTF">2025-05-19T04:50:31Z</dcterms:modified>
</cp:coreProperties>
</file>